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oncert One"/>
      <p:regular r:id="rId19"/>
    </p:embeddedFont>
    <p:embeddedFont>
      <p:font typeface="Coming Soon"/>
      <p:regular r:id="rId20"/>
    </p:embeddedFont>
    <p:embeddedFont>
      <p:font typeface="Roboto Mono"/>
      <p:regular r:id="rId21"/>
      <p:bold r:id="rId22"/>
      <p:italic r:id="rId23"/>
      <p:boldItalic r:id="rId24"/>
    </p:embeddedFont>
    <p:embeddedFont>
      <p:font typeface="Roboto Mono Regula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220ED0-85E8-4D32-86AE-D4139ABA2372}">
  <a:tblStyle styleId="{B5220ED0-85E8-4D32-86AE-D4139ABA237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omingSoon-regular.fntdata"/><Relationship Id="rId22" Type="http://schemas.openxmlformats.org/officeDocument/2006/relationships/font" Target="fonts/RobotoMono-bold.fntdata"/><Relationship Id="rId21" Type="http://schemas.openxmlformats.org/officeDocument/2006/relationships/font" Target="fonts/RobotoMono-regular.fntdata"/><Relationship Id="rId24" Type="http://schemas.openxmlformats.org/officeDocument/2006/relationships/font" Target="fonts/RobotoMono-boldItalic.fntdata"/><Relationship Id="rId23" Type="http://schemas.openxmlformats.org/officeDocument/2006/relationships/font" Target="fonts/RobotoMon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Regular-bold.fntdata"/><Relationship Id="rId25" Type="http://schemas.openxmlformats.org/officeDocument/2006/relationships/font" Target="fonts/RobotoMonoRegular-regular.fntdata"/><Relationship Id="rId28" Type="http://schemas.openxmlformats.org/officeDocument/2006/relationships/font" Target="fonts/RobotoMonoRegular-boldItalic.fntdata"/><Relationship Id="rId27" Type="http://schemas.openxmlformats.org/officeDocument/2006/relationships/font" Target="fonts/RobotoMonoRegula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ncertOne-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28a225e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28a225e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53034354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53034354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28a225e0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28a225e0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53034354b_0_24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53034354b_0_24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30cb15c7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30cb15c7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77e31443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77e31443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53034354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5303435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77e31443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77e31443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28a225e06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b28a225e06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53034354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53034354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28a225e06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28a225e06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53034354b_0_24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53034354b_0_24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28a225e06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28a225e06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595959"/>
              </a:buClr>
              <a:buSzPts val="4800"/>
              <a:buNone/>
              <a:defRPr b="0" sz="4800">
                <a:solidFill>
                  <a:srgbClr val="595959"/>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indent="-317500" lvl="1" marL="914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indent="-317500" lvl="2" marL="1371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indent="-317500" lvl="3" marL="18288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indent="-317500" lvl="4" marL="22860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indent="-317500" lvl="5" marL="27432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indent="-317500" lvl="6" marL="3200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indent="-317500" lvl="7" marL="3657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indent="-317500" lvl="8" marL="41148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8.jpg"/><Relationship Id="rId6"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4.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ctrTitle"/>
          </p:nvPr>
        </p:nvSpPr>
        <p:spPr>
          <a:xfrm>
            <a:off x="1673177" y="532950"/>
            <a:ext cx="6097800" cy="154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Reviving Tasik Maryam- Is there hope? (Group 10)</a:t>
            </a:r>
            <a:endParaRPr sz="4000"/>
          </a:p>
        </p:txBody>
      </p:sp>
      <p:sp>
        <p:nvSpPr>
          <p:cNvPr id="173" name="Google Shape;173;p27"/>
          <p:cNvSpPr txBox="1"/>
          <p:nvPr>
            <p:ph idx="1" type="subTitle"/>
          </p:nvPr>
        </p:nvSpPr>
        <p:spPr>
          <a:xfrm>
            <a:off x="99150" y="1925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graphicFrame>
        <p:nvGraphicFramePr>
          <p:cNvPr id="174" name="Google Shape;174;p27"/>
          <p:cNvGraphicFramePr/>
          <p:nvPr/>
        </p:nvGraphicFramePr>
        <p:xfrm>
          <a:off x="1809500" y="2026375"/>
          <a:ext cx="3000000" cy="3000000"/>
        </p:xfrm>
        <a:graphic>
          <a:graphicData uri="http://schemas.openxmlformats.org/drawingml/2006/table">
            <a:tbl>
              <a:tblPr>
                <a:noFill/>
                <a:tableStyleId>{B5220ED0-85E8-4D32-86AE-D4139ABA2372}</a:tableStyleId>
              </a:tblPr>
              <a:tblGrid>
                <a:gridCol w="3012250"/>
                <a:gridCol w="3012250"/>
              </a:tblGrid>
              <a:tr h="357275">
                <a:tc>
                  <a:txBody>
                    <a:bodyPr/>
                    <a:lstStyle/>
                    <a:p>
                      <a:pPr indent="0" lvl="0" marL="0" rtl="0" algn="l">
                        <a:spcBef>
                          <a:spcPts val="0"/>
                        </a:spcBef>
                        <a:spcAft>
                          <a:spcPts val="0"/>
                        </a:spcAft>
                        <a:buNone/>
                      </a:pPr>
                      <a:r>
                        <a:rPr lang="en" sz="1200"/>
                        <a:t>Name </a:t>
                      </a:r>
                      <a:endParaRPr sz="1200"/>
                    </a:p>
                  </a:txBody>
                  <a:tcPr marT="91425" marB="91425" marR="91425" marL="91425"/>
                </a:tc>
                <a:tc>
                  <a:txBody>
                    <a:bodyPr/>
                    <a:lstStyle/>
                    <a:p>
                      <a:pPr indent="0" lvl="0" marL="0" rtl="0" algn="l">
                        <a:spcBef>
                          <a:spcPts val="0"/>
                        </a:spcBef>
                        <a:spcAft>
                          <a:spcPts val="0"/>
                        </a:spcAft>
                        <a:buNone/>
                      </a:pPr>
                      <a:r>
                        <a:rPr lang="en" sz="1200"/>
                        <a:t>Number Matric</a:t>
                      </a:r>
                      <a:endParaRPr sz="1200"/>
                    </a:p>
                  </a:txBody>
                  <a:tcPr marT="91425" marB="91425" marR="91425" marL="91425"/>
                </a:tc>
              </a:tr>
              <a:tr h="357275">
                <a:tc>
                  <a:txBody>
                    <a:bodyPr/>
                    <a:lstStyle/>
                    <a:p>
                      <a:pPr indent="0" lvl="0" marL="0" rtl="0" algn="l">
                        <a:spcBef>
                          <a:spcPts val="0"/>
                        </a:spcBef>
                        <a:spcAft>
                          <a:spcPts val="0"/>
                        </a:spcAft>
                        <a:buNone/>
                      </a:pPr>
                      <a:r>
                        <a:rPr lang="en" sz="1200"/>
                        <a:t>Tuan Muhammad Afiq bin Tuan Azhari</a:t>
                      </a:r>
                      <a:endParaRPr sz="1200"/>
                    </a:p>
                  </a:txBody>
                  <a:tcPr marT="91425" marB="91425" marR="91425" marL="91425"/>
                </a:tc>
                <a:tc>
                  <a:txBody>
                    <a:bodyPr/>
                    <a:lstStyle/>
                    <a:p>
                      <a:pPr indent="0" lvl="0" marL="0" rtl="0" algn="l">
                        <a:spcBef>
                          <a:spcPts val="0"/>
                        </a:spcBef>
                        <a:spcAft>
                          <a:spcPts val="0"/>
                        </a:spcAft>
                        <a:buNone/>
                      </a:pPr>
                      <a:r>
                        <a:rPr lang="en" sz="1200"/>
                        <a:t>2019449</a:t>
                      </a:r>
                      <a:endParaRPr sz="1200"/>
                    </a:p>
                  </a:txBody>
                  <a:tcPr marT="91425" marB="91425" marR="91425" marL="91425"/>
                </a:tc>
              </a:tr>
              <a:tr h="357275">
                <a:tc>
                  <a:txBody>
                    <a:bodyPr/>
                    <a:lstStyle/>
                    <a:p>
                      <a:pPr indent="0" lvl="0" marL="0" rtl="0" algn="l">
                        <a:spcBef>
                          <a:spcPts val="0"/>
                        </a:spcBef>
                        <a:spcAft>
                          <a:spcPts val="0"/>
                        </a:spcAft>
                        <a:buNone/>
                      </a:pPr>
                      <a:r>
                        <a:rPr lang="en" sz="1200"/>
                        <a:t>Nurhidayah binti Dasril </a:t>
                      </a:r>
                      <a:endParaRPr sz="1200"/>
                    </a:p>
                  </a:txBody>
                  <a:tcPr marT="91425" marB="91425" marR="91425" marL="91425"/>
                </a:tc>
                <a:tc>
                  <a:txBody>
                    <a:bodyPr/>
                    <a:lstStyle/>
                    <a:p>
                      <a:pPr indent="0" lvl="0" marL="0" rtl="0" algn="l">
                        <a:spcBef>
                          <a:spcPts val="0"/>
                        </a:spcBef>
                        <a:spcAft>
                          <a:spcPts val="0"/>
                        </a:spcAft>
                        <a:buNone/>
                      </a:pPr>
                      <a:r>
                        <a:rPr lang="en" sz="1200"/>
                        <a:t>2016322</a:t>
                      </a:r>
                      <a:endParaRPr sz="1200"/>
                    </a:p>
                  </a:txBody>
                  <a:tcPr marT="91425" marB="91425" marR="91425" marL="91425"/>
                </a:tc>
              </a:tr>
              <a:tr h="357275">
                <a:tc>
                  <a:txBody>
                    <a:bodyPr/>
                    <a:lstStyle/>
                    <a:p>
                      <a:pPr indent="0" lvl="0" marL="0" rtl="0" algn="l">
                        <a:spcBef>
                          <a:spcPts val="0"/>
                        </a:spcBef>
                        <a:spcAft>
                          <a:spcPts val="0"/>
                        </a:spcAft>
                        <a:buNone/>
                      </a:pPr>
                      <a:r>
                        <a:rPr lang="en" sz="1200"/>
                        <a:t>Siti Nor Aisyah binti Kadir</a:t>
                      </a:r>
                      <a:endParaRPr sz="1200"/>
                    </a:p>
                  </a:txBody>
                  <a:tcPr marT="91425" marB="91425" marR="91425" marL="91425"/>
                </a:tc>
                <a:tc>
                  <a:txBody>
                    <a:bodyPr/>
                    <a:lstStyle/>
                    <a:p>
                      <a:pPr indent="0" lvl="0" marL="0" rtl="0" algn="l">
                        <a:spcBef>
                          <a:spcPts val="0"/>
                        </a:spcBef>
                        <a:spcAft>
                          <a:spcPts val="0"/>
                        </a:spcAft>
                        <a:buNone/>
                      </a:pPr>
                      <a:r>
                        <a:rPr lang="en" sz="1200"/>
                        <a:t>2017590</a:t>
                      </a:r>
                      <a:endParaRPr sz="1200"/>
                    </a:p>
                  </a:txBody>
                  <a:tcPr marT="91425" marB="91425" marR="91425" marL="91425"/>
                </a:tc>
              </a:tr>
              <a:tr h="357275">
                <a:tc>
                  <a:txBody>
                    <a:bodyPr/>
                    <a:lstStyle/>
                    <a:p>
                      <a:pPr indent="0" lvl="0" marL="0" rtl="0" algn="l">
                        <a:spcBef>
                          <a:spcPts val="0"/>
                        </a:spcBef>
                        <a:spcAft>
                          <a:spcPts val="0"/>
                        </a:spcAft>
                        <a:buNone/>
                      </a:pPr>
                      <a:r>
                        <a:rPr lang="en" sz="1200"/>
                        <a:t>Nur Arisha Nadira binti Norisham</a:t>
                      </a:r>
                      <a:endParaRPr sz="1200"/>
                    </a:p>
                  </a:txBody>
                  <a:tcPr marT="91425" marB="91425" marR="91425" marL="91425"/>
                </a:tc>
                <a:tc>
                  <a:txBody>
                    <a:bodyPr/>
                    <a:lstStyle/>
                    <a:p>
                      <a:pPr indent="0" lvl="0" marL="0" rtl="0" algn="l">
                        <a:spcBef>
                          <a:spcPts val="0"/>
                        </a:spcBef>
                        <a:spcAft>
                          <a:spcPts val="0"/>
                        </a:spcAft>
                        <a:buNone/>
                      </a:pPr>
                      <a:r>
                        <a:rPr lang="en" sz="1200"/>
                        <a:t>2011256</a:t>
                      </a:r>
                      <a:endParaRPr sz="1200"/>
                    </a:p>
                  </a:txBody>
                  <a:tcPr marT="91425" marB="91425" marR="91425" marL="91425"/>
                </a:tc>
              </a:tr>
              <a:tr h="357275">
                <a:tc>
                  <a:txBody>
                    <a:bodyPr/>
                    <a:lstStyle/>
                    <a:p>
                      <a:pPr indent="0" lvl="0" marL="0" rtl="0" algn="l">
                        <a:spcBef>
                          <a:spcPts val="0"/>
                        </a:spcBef>
                        <a:spcAft>
                          <a:spcPts val="0"/>
                        </a:spcAft>
                        <a:buNone/>
                      </a:pPr>
                      <a:r>
                        <a:rPr lang="en" sz="1200"/>
                        <a:t>Mohamad Yusoff bin Mohamad Azmi</a:t>
                      </a:r>
                      <a:endParaRPr sz="1200"/>
                    </a:p>
                  </a:txBody>
                  <a:tcPr marT="91425" marB="91425" marR="91425" marL="91425"/>
                </a:tc>
                <a:tc>
                  <a:txBody>
                    <a:bodyPr/>
                    <a:lstStyle/>
                    <a:p>
                      <a:pPr indent="0" lvl="0" marL="0" rtl="0" algn="l">
                        <a:spcBef>
                          <a:spcPts val="0"/>
                        </a:spcBef>
                        <a:spcAft>
                          <a:spcPts val="0"/>
                        </a:spcAft>
                        <a:buNone/>
                      </a:pPr>
                      <a:r>
                        <a:rPr lang="en" sz="1200"/>
                        <a:t>2014383</a:t>
                      </a:r>
                      <a:endParaRPr sz="1200"/>
                    </a:p>
                  </a:txBody>
                  <a:tcPr marT="91425" marB="91425" marR="91425" marL="91425"/>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ph idx="8" type="title"/>
          </p:nvPr>
        </p:nvSpPr>
        <p:spPr>
          <a:xfrm>
            <a:off x="495750" y="711175"/>
            <a:ext cx="368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Project’s objectives/ benefits</a:t>
            </a:r>
            <a:endParaRPr/>
          </a:p>
        </p:txBody>
      </p:sp>
      <p:sp>
        <p:nvSpPr>
          <p:cNvPr id="285" name="Google Shape;285;p36"/>
          <p:cNvSpPr/>
          <p:nvPr/>
        </p:nvSpPr>
        <p:spPr>
          <a:xfrm>
            <a:off x="3610950" y="2370888"/>
            <a:ext cx="298800" cy="2988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a:off x="5312158" y="2390625"/>
            <a:ext cx="298800" cy="2988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36"/>
          <p:cNvGrpSpPr/>
          <p:nvPr/>
        </p:nvGrpSpPr>
        <p:grpSpPr>
          <a:xfrm>
            <a:off x="8189760" y="862373"/>
            <a:ext cx="272906" cy="434118"/>
            <a:chOff x="1312450" y="4093350"/>
            <a:chExt cx="685350" cy="1090200"/>
          </a:xfrm>
        </p:grpSpPr>
        <p:sp>
          <p:nvSpPr>
            <p:cNvPr id="288" name="Google Shape;288;p36"/>
            <p:cNvSpPr/>
            <p:nvPr/>
          </p:nvSpPr>
          <p:spPr>
            <a:xfrm>
              <a:off x="1312450" y="4093350"/>
              <a:ext cx="685350" cy="1090200"/>
            </a:xfrm>
            <a:custGeom>
              <a:rect b="b" l="l" r="r" t="t"/>
              <a:pathLst>
                <a:path extrusionOk="0" h="43608" w="27414">
                  <a:moveTo>
                    <a:pt x="5201" y="10009"/>
                  </a:moveTo>
                  <a:lnTo>
                    <a:pt x="5201" y="10009"/>
                  </a:lnTo>
                  <a:cubicBezTo>
                    <a:pt x="5040" y="10996"/>
                    <a:pt x="5002" y="11987"/>
                    <a:pt x="5102" y="12937"/>
                  </a:cubicBezTo>
                  <a:cubicBezTo>
                    <a:pt x="5170" y="13571"/>
                    <a:pt x="5297" y="14196"/>
                    <a:pt x="5478" y="14807"/>
                  </a:cubicBezTo>
                  <a:cubicBezTo>
                    <a:pt x="4743" y="13294"/>
                    <a:pt x="4728" y="11634"/>
                    <a:pt x="5201" y="10009"/>
                  </a:cubicBezTo>
                  <a:close/>
                  <a:moveTo>
                    <a:pt x="15811" y="1265"/>
                  </a:moveTo>
                  <a:cubicBezTo>
                    <a:pt x="20541" y="1265"/>
                    <a:pt x="25145" y="5101"/>
                    <a:pt x="25884" y="9796"/>
                  </a:cubicBezTo>
                  <a:cubicBezTo>
                    <a:pt x="26649" y="14663"/>
                    <a:pt x="23581" y="19908"/>
                    <a:pt x="18734" y="21156"/>
                  </a:cubicBezTo>
                  <a:lnTo>
                    <a:pt x="18733" y="21156"/>
                  </a:lnTo>
                  <a:cubicBezTo>
                    <a:pt x="17919" y="21366"/>
                    <a:pt x="17082" y="21467"/>
                    <a:pt x="16245" y="21467"/>
                  </a:cubicBezTo>
                  <a:cubicBezTo>
                    <a:pt x="12150" y="21467"/>
                    <a:pt x="8059" y="19044"/>
                    <a:pt x="6641" y="15088"/>
                  </a:cubicBezTo>
                  <a:cubicBezTo>
                    <a:pt x="5469" y="11816"/>
                    <a:pt x="6172" y="7764"/>
                    <a:pt x="8270" y="4955"/>
                  </a:cubicBezTo>
                  <a:cubicBezTo>
                    <a:pt x="9623" y="3549"/>
                    <a:pt x="11222" y="2430"/>
                    <a:pt x="12774" y="1829"/>
                  </a:cubicBezTo>
                  <a:cubicBezTo>
                    <a:pt x="13408" y="1665"/>
                    <a:pt x="14061" y="1582"/>
                    <a:pt x="14715" y="1582"/>
                  </a:cubicBezTo>
                  <a:cubicBezTo>
                    <a:pt x="14773" y="1582"/>
                    <a:pt x="14831" y="1582"/>
                    <a:pt x="14889" y="1584"/>
                  </a:cubicBezTo>
                  <a:cubicBezTo>
                    <a:pt x="14890" y="1584"/>
                    <a:pt x="14891" y="1584"/>
                    <a:pt x="14891" y="1584"/>
                  </a:cubicBezTo>
                  <a:cubicBezTo>
                    <a:pt x="15042" y="1584"/>
                    <a:pt x="15084" y="1340"/>
                    <a:pt x="14936" y="1309"/>
                  </a:cubicBezTo>
                  <a:cubicBezTo>
                    <a:pt x="15228" y="1279"/>
                    <a:pt x="15519" y="1265"/>
                    <a:pt x="15811" y="1265"/>
                  </a:cubicBezTo>
                  <a:close/>
                  <a:moveTo>
                    <a:pt x="11744" y="28418"/>
                  </a:moveTo>
                  <a:lnTo>
                    <a:pt x="11744" y="28418"/>
                  </a:lnTo>
                  <a:cubicBezTo>
                    <a:pt x="12408" y="28787"/>
                    <a:pt x="13268" y="28878"/>
                    <a:pt x="14064" y="28978"/>
                  </a:cubicBezTo>
                  <a:cubicBezTo>
                    <a:pt x="13489" y="31053"/>
                    <a:pt x="12936" y="33136"/>
                    <a:pt x="12378" y="35217"/>
                  </a:cubicBezTo>
                  <a:lnTo>
                    <a:pt x="12377" y="35217"/>
                  </a:lnTo>
                  <a:lnTo>
                    <a:pt x="11752" y="37548"/>
                  </a:lnTo>
                  <a:cubicBezTo>
                    <a:pt x="11436" y="37515"/>
                    <a:pt x="11118" y="37500"/>
                    <a:pt x="10804" y="37432"/>
                  </a:cubicBezTo>
                  <a:cubicBezTo>
                    <a:pt x="10450" y="37354"/>
                    <a:pt x="10108" y="37230"/>
                    <a:pt x="9772" y="37098"/>
                  </a:cubicBezTo>
                  <a:cubicBezTo>
                    <a:pt x="9899" y="36422"/>
                    <a:pt x="10035" y="35749"/>
                    <a:pt x="10185" y="35077"/>
                  </a:cubicBezTo>
                  <a:cubicBezTo>
                    <a:pt x="10425" y="33999"/>
                    <a:pt x="10695" y="32928"/>
                    <a:pt x="10992" y="31864"/>
                  </a:cubicBezTo>
                  <a:cubicBezTo>
                    <a:pt x="11305" y="30745"/>
                    <a:pt x="11807" y="29661"/>
                    <a:pt x="11760" y="28491"/>
                  </a:cubicBezTo>
                  <a:cubicBezTo>
                    <a:pt x="11757" y="28467"/>
                    <a:pt x="11752" y="28442"/>
                    <a:pt x="11744" y="28418"/>
                  </a:cubicBezTo>
                  <a:close/>
                  <a:moveTo>
                    <a:pt x="9701" y="37483"/>
                  </a:moveTo>
                  <a:cubicBezTo>
                    <a:pt x="10246" y="37833"/>
                    <a:pt x="10942" y="38077"/>
                    <a:pt x="11595" y="38077"/>
                  </a:cubicBezTo>
                  <a:cubicBezTo>
                    <a:pt x="11600" y="38077"/>
                    <a:pt x="11605" y="38077"/>
                    <a:pt x="11609" y="38077"/>
                  </a:cubicBezTo>
                  <a:lnTo>
                    <a:pt x="11609" y="38077"/>
                  </a:lnTo>
                  <a:cubicBezTo>
                    <a:pt x="11580" y="38193"/>
                    <a:pt x="11549" y="38311"/>
                    <a:pt x="11517" y="38428"/>
                  </a:cubicBezTo>
                  <a:lnTo>
                    <a:pt x="11517" y="38427"/>
                  </a:lnTo>
                  <a:cubicBezTo>
                    <a:pt x="11470" y="38603"/>
                    <a:pt x="11418" y="38860"/>
                    <a:pt x="11359" y="39156"/>
                  </a:cubicBezTo>
                  <a:cubicBezTo>
                    <a:pt x="11204" y="39085"/>
                    <a:pt x="11033" y="39072"/>
                    <a:pt x="10858" y="39072"/>
                  </a:cubicBezTo>
                  <a:cubicBezTo>
                    <a:pt x="10752" y="39072"/>
                    <a:pt x="10645" y="39077"/>
                    <a:pt x="10540" y="39077"/>
                  </a:cubicBezTo>
                  <a:cubicBezTo>
                    <a:pt x="10481" y="39077"/>
                    <a:pt x="10423" y="39075"/>
                    <a:pt x="10366" y="39070"/>
                  </a:cubicBezTo>
                  <a:cubicBezTo>
                    <a:pt x="10056" y="39046"/>
                    <a:pt x="9752" y="38970"/>
                    <a:pt x="9446" y="38922"/>
                  </a:cubicBezTo>
                  <a:cubicBezTo>
                    <a:pt x="9465" y="38818"/>
                    <a:pt x="9482" y="38724"/>
                    <a:pt x="9492" y="38655"/>
                  </a:cubicBezTo>
                  <a:cubicBezTo>
                    <a:pt x="9556" y="38264"/>
                    <a:pt x="9631" y="37874"/>
                    <a:pt x="9701" y="37483"/>
                  </a:cubicBezTo>
                  <a:close/>
                  <a:moveTo>
                    <a:pt x="9371" y="39374"/>
                  </a:moveTo>
                  <a:cubicBezTo>
                    <a:pt x="9633" y="39480"/>
                    <a:pt x="9916" y="39543"/>
                    <a:pt x="10196" y="39580"/>
                  </a:cubicBezTo>
                  <a:cubicBezTo>
                    <a:pt x="10388" y="39606"/>
                    <a:pt x="10607" y="39642"/>
                    <a:pt x="10819" y="39642"/>
                  </a:cubicBezTo>
                  <a:cubicBezTo>
                    <a:pt x="10980" y="39642"/>
                    <a:pt x="11137" y="39622"/>
                    <a:pt x="11275" y="39560"/>
                  </a:cubicBezTo>
                  <a:lnTo>
                    <a:pt x="11275" y="39560"/>
                  </a:lnTo>
                  <a:cubicBezTo>
                    <a:pt x="11189" y="39985"/>
                    <a:pt x="11082" y="40437"/>
                    <a:pt x="10950" y="40815"/>
                  </a:cubicBezTo>
                  <a:cubicBezTo>
                    <a:pt x="10924" y="40814"/>
                    <a:pt x="10899" y="40814"/>
                    <a:pt x="10873" y="40814"/>
                  </a:cubicBezTo>
                  <a:cubicBezTo>
                    <a:pt x="10639" y="40814"/>
                    <a:pt x="10398" y="40862"/>
                    <a:pt x="10159" y="40862"/>
                  </a:cubicBezTo>
                  <a:cubicBezTo>
                    <a:pt x="10125" y="40862"/>
                    <a:pt x="10090" y="40861"/>
                    <a:pt x="10056" y="40859"/>
                  </a:cubicBezTo>
                  <a:cubicBezTo>
                    <a:pt x="9795" y="40841"/>
                    <a:pt x="9538" y="40801"/>
                    <a:pt x="9284" y="40736"/>
                  </a:cubicBezTo>
                  <a:cubicBezTo>
                    <a:pt x="9251" y="40301"/>
                    <a:pt x="9306" y="39796"/>
                    <a:pt x="9371" y="39374"/>
                  </a:cubicBezTo>
                  <a:close/>
                  <a:moveTo>
                    <a:pt x="9402" y="41289"/>
                  </a:moveTo>
                  <a:lnTo>
                    <a:pt x="9402" y="41289"/>
                  </a:lnTo>
                  <a:cubicBezTo>
                    <a:pt x="9559" y="41334"/>
                    <a:pt x="9718" y="41367"/>
                    <a:pt x="9881" y="41388"/>
                  </a:cubicBezTo>
                  <a:cubicBezTo>
                    <a:pt x="10049" y="41410"/>
                    <a:pt x="10255" y="41433"/>
                    <a:pt x="10462" y="41433"/>
                  </a:cubicBezTo>
                  <a:cubicBezTo>
                    <a:pt x="10528" y="41433"/>
                    <a:pt x="10593" y="41431"/>
                    <a:pt x="10658" y="41426"/>
                  </a:cubicBezTo>
                  <a:lnTo>
                    <a:pt x="10658" y="41426"/>
                  </a:lnTo>
                  <a:cubicBezTo>
                    <a:pt x="10569" y="41553"/>
                    <a:pt x="10471" y="41645"/>
                    <a:pt x="10362" y="41677"/>
                  </a:cubicBezTo>
                  <a:cubicBezTo>
                    <a:pt x="10234" y="41715"/>
                    <a:pt x="10121" y="41733"/>
                    <a:pt x="10020" y="41733"/>
                  </a:cubicBezTo>
                  <a:cubicBezTo>
                    <a:pt x="9703" y="41733"/>
                    <a:pt x="9511" y="41557"/>
                    <a:pt x="9402" y="41289"/>
                  </a:cubicBezTo>
                  <a:close/>
                  <a:moveTo>
                    <a:pt x="15893" y="1"/>
                  </a:moveTo>
                  <a:cubicBezTo>
                    <a:pt x="15395" y="1"/>
                    <a:pt x="14894" y="37"/>
                    <a:pt x="14392" y="112"/>
                  </a:cubicBezTo>
                  <a:cubicBezTo>
                    <a:pt x="8294" y="1027"/>
                    <a:pt x="1" y="10835"/>
                    <a:pt x="5909" y="16358"/>
                  </a:cubicBezTo>
                  <a:cubicBezTo>
                    <a:pt x="5961" y="16407"/>
                    <a:pt x="6017" y="16426"/>
                    <a:pt x="6069" y="16426"/>
                  </a:cubicBezTo>
                  <a:cubicBezTo>
                    <a:pt x="6083" y="16426"/>
                    <a:pt x="6096" y="16425"/>
                    <a:pt x="6110" y="16423"/>
                  </a:cubicBezTo>
                  <a:cubicBezTo>
                    <a:pt x="7517" y="19288"/>
                    <a:pt x="10185" y="21363"/>
                    <a:pt x="13288" y="22188"/>
                  </a:cubicBezTo>
                  <a:cubicBezTo>
                    <a:pt x="12902" y="23062"/>
                    <a:pt x="12749" y="24055"/>
                    <a:pt x="12540" y="24979"/>
                  </a:cubicBezTo>
                  <a:cubicBezTo>
                    <a:pt x="12385" y="25662"/>
                    <a:pt x="12080" y="26433"/>
                    <a:pt x="12061" y="27162"/>
                  </a:cubicBezTo>
                  <a:cubicBezTo>
                    <a:pt x="11762" y="27201"/>
                    <a:pt x="11473" y="27285"/>
                    <a:pt x="11204" y="27442"/>
                  </a:cubicBezTo>
                  <a:cubicBezTo>
                    <a:pt x="11018" y="27550"/>
                    <a:pt x="11015" y="27777"/>
                    <a:pt x="11142" y="27928"/>
                  </a:cubicBezTo>
                  <a:cubicBezTo>
                    <a:pt x="11145" y="27935"/>
                    <a:pt x="11150" y="27938"/>
                    <a:pt x="11155" y="27944"/>
                  </a:cubicBezTo>
                  <a:cubicBezTo>
                    <a:pt x="11028" y="27948"/>
                    <a:pt x="10910" y="28008"/>
                    <a:pt x="10832" y="28108"/>
                  </a:cubicBezTo>
                  <a:cubicBezTo>
                    <a:pt x="9928" y="29229"/>
                    <a:pt x="9683" y="30715"/>
                    <a:pt x="9312" y="32089"/>
                  </a:cubicBezTo>
                  <a:cubicBezTo>
                    <a:pt x="8852" y="33796"/>
                    <a:pt x="8465" y="35519"/>
                    <a:pt x="8149" y="37259"/>
                  </a:cubicBezTo>
                  <a:cubicBezTo>
                    <a:pt x="7935" y="38433"/>
                    <a:pt x="7369" y="40158"/>
                    <a:pt x="7613" y="41356"/>
                  </a:cubicBezTo>
                  <a:cubicBezTo>
                    <a:pt x="7832" y="42434"/>
                    <a:pt x="8920" y="43013"/>
                    <a:pt x="9873" y="43417"/>
                  </a:cubicBezTo>
                  <a:cubicBezTo>
                    <a:pt x="10183" y="43548"/>
                    <a:pt x="10458" y="43608"/>
                    <a:pt x="10702" y="43608"/>
                  </a:cubicBezTo>
                  <a:cubicBezTo>
                    <a:pt x="12509" y="43608"/>
                    <a:pt x="12630" y="40342"/>
                    <a:pt x="13029" y="38845"/>
                  </a:cubicBezTo>
                  <a:cubicBezTo>
                    <a:pt x="13941" y="35420"/>
                    <a:pt x="14878" y="31999"/>
                    <a:pt x="15749" y="28562"/>
                  </a:cubicBezTo>
                  <a:cubicBezTo>
                    <a:pt x="15842" y="28197"/>
                    <a:pt x="15632" y="27698"/>
                    <a:pt x="15220" y="27630"/>
                  </a:cubicBezTo>
                  <a:cubicBezTo>
                    <a:pt x="14854" y="27569"/>
                    <a:pt x="14466" y="27473"/>
                    <a:pt x="14071" y="27380"/>
                  </a:cubicBezTo>
                  <a:cubicBezTo>
                    <a:pt x="14478" y="25797"/>
                    <a:pt x="14896" y="24136"/>
                    <a:pt x="15010" y="22508"/>
                  </a:cubicBezTo>
                  <a:cubicBezTo>
                    <a:pt x="15443" y="22557"/>
                    <a:pt x="15877" y="22582"/>
                    <a:pt x="16312" y="22582"/>
                  </a:cubicBezTo>
                  <a:cubicBezTo>
                    <a:pt x="16645" y="22582"/>
                    <a:pt x="16978" y="22568"/>
                    <a:pt x="17310" y="22539"/>
                  </a:cubicBezTo>
                  <a:cubicBezTo>
                    <a:pt x="23190" y="22007"/>
                    <a:pt x="27413" y="16567"/>
                    <a:pt x="27170" y="10774"/>
                  </a:cubicBezTo>
                  <a:cubicBezTo>
                    <a:pt x="26925" y="4930"/>
                    <a:pt x="21682" y="1"/>
                    <a:pt x="158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
            <p:cNvSpPr/>
            <p:nvPr/>
          </p:nvSpPr>
          <p:spPr>
            <a:xfrm>
              <a:off x="1477975" y="4161250"/>
              <a:ext cx="487250" cy="450450"/>
            </a:xfrm>
            <a:custGeom>
              <a:rect b="b" l="l" r="r" t="t"/>
              <a:pathLst>
                <a:path extrusionOk="0" h="18018" w="19490">
                  <a:moveTo>
                    <a:pt x="1614" y="7205"/>
                  </a:moveTo>
                  <a:cubicBezTo>
                    <a:pt x="1122" y="9193"/>
                    <a:pt x="1161" y="11265"/>
                    <a:pt x="1871" y="12865"/>
                  </a:cubicBezTo>
                  <a:cubicBezTo>
                    <a:pt x="1911" y="12957"/>
                    <a:pt x="1956" y="13046"/>
                    <a:pt x="2001" y="13135"/>
                  </a:cubicBezTo>
                  <a:cubicBezTo>
                    <a:pt x="1442" y="12197"/>
                    <a:pt x="1127" y="11132"/>
                    <a:pt x="1088" y="10040"/>
                  </a:cubicBezTo>
                  <a:cubicBezTo>
                    <a:pt x="1052" y="9061"/>
                    <a:pt x="1251" y="8105"/>
                    <a:pt x="1614" y="7205"/>
                  </a:cubicBezTo>
                  <a:close/>
                  <a:moveTo>
                    <a:pt x="8769" y="1099"/>
                  </a:moveTo>
                  <a:cubicBezTo>
                    <a:pt x="10213" y="1099"/>
                    <a:pt x="11739" y="1834"/>
                    <a:pt x="12928" y="2514"/>
                  </a:cubicBezTo>
                  <a:cubicBezTo>
                    <a:pt x="15190" y="3806"/>
                    <a:pt x="17154" y="5801"/>
                    <a:pt x="17151" y="8562"/>
                  </a:cubicBezTo>
                  <a:cubicBezTo>
                    <a:pt x="17150" y="11027"/>
                    <a:pt x="16062" y="14041"/>
                    <a:pt x="14176" y="15676"/>
                  </a:cubicBezTo>
                  <a:cubicBezTo>
                    <a:pt x="13112" y="16598"/>
                    <a:pt x="11835" y="16976"/>
                    <a:pt x="10526" y="16976"/>
                  </a:cubicBezTo>
                  <a:cubicBezTo>
                    <a:pt x="8796" y="16976"/>
                    <a:pt x="7009" y="16315"/>
                    <a:pt x="5579" y="15381"/>
                  </a:cubicBezTo>
                  <a:cubicBezTo>
                    <a:pt x="2756" y="13536"/>
                    <a:pt x="1781" y="10776"/>
                    <a:pt x="2574" y="7531"/>
                  </a:cubicBezTo>
                  <a:cubicBezTo>
                    <a:pt x="2925" y="6098"/>
                    <a:pt x="3537" y="4567"/>
                    <a:pt x="4464" y="3322"/>
                  </a:cubicBezTo>
                  <a:cubicBezTo>
                    <a:pt x="4471" y="3316"/>
                    <a:pt x="4477" y="3308"/>
                    <a:pt x="4485" y="3302"/>
                  </a:cubicBezTo>
                  <a:cubicBezTo>
                    <a:pt x="5475" y="2436"/>
                    <a:pt x="6694" y="1440"/>
                    <a:pt x="8014" y="1172"/>
                  </a:cubicBezTo>
                  <a:cubicBezTo>
                    <a:pt x="8262" y="1122"/>
                    <a:pt x="8514" y="1099"/>
                    <a:pt x="8769" y="1099"/>
                  </a:cubicBezTo>
                  <a:close/>
                  <a:moveTo>
                    <a:pt x="8887" y="1"/>
                  </a:moveTo>
                  <a:cubicBezTo>
                    <a:pt x="8837" y="1"/>
                    <a:pt x="8788" y="1"/>
                    <a:pt x="8738" y="3"/>
                  </a:cubicBezTo>
                  <a:cubicBezTo>
                    <a:pt x="6181" y="71"/>
                    <a:pt x="3888" y="2245"/>
                    <a:pt x="2440" y="4180"/>
                  </a:cubicBezTo>
                  <a:cubicBezTo>
                    <a:pt x="877" y="6267"/>
                    <a:pt x="1" y="8911"/>
                    <a:pt x="661" y="11505"/>
                  </a:cubicBezTo>
                  <a:cubicBezTo>
                    <a:pt x="1175" y="13521"/>
                    <a:pt x="2542" y="15297"/>
                    <a:pt x="4474" y="15997"/>
                  </a:cubicBezTo>
                  <a:cubicBezTo>
                    <a:pt x="6169" y="17258"/>
                    <a:pt x="8337" y="18017"/>
                    <a:pt x="10414" y="18017"/>
                  </a:cubicBezTo>
                  <a:cubicBezTo>
                    <a:pt x="12074" y="18017"/>
                    <a:pt x="13676" y="17532"/>
                    <a:pt x="14932" y="16430"/>
                  </a:cubicBezTo>
                  <a:cubicBezTo>
                    <a:pt x="18721" y="13109"/>
                    <a:pt x="19489" y="6595"/>
                    <a:pt x="15668" y="3108"/>
                  </a:cubicBezTo>
                  <a:cubicBezTo>
                    <a:pt x="13933" y="1526"/>
                    <a:pt x="11308" y="1"/>
                    <a:pt x="88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6"/>
            <p:cNvSpPr/>
            <p:nvPr/>
          </p:nvSpPr>
          <p:spPr>
            <a:xfrm>
              <a:off x="1611400" y="4264325"/>
              <a:ext cx="204725" cy="224825"/>
            </a:xfrm>
            <a:custGeom>
              <a:rect b="b" l="l" r="r" t="t"/>
              <a:pathLst>
                <a:path extrusionOk="0" h="8993" w="8189">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6"/>
            <p:cNvSpPr/>
            <p:nvPr/>
          </p:nvSpPr>
          <p:spPr>
            <a:xfrm>
              <a:off x="1688575" y="4506825"/>
              <a:ext cx="60375" cy="62375"/>
            </a:xfrm>
            <a:custGeom>
              <a:rect b="b" l="l" r="r" t="t"/>
              <a:pathLst>
                <a:path extrusionOk="0" h="2495" w="2415">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36"/>
          <p:cNvSpPr/>
          <p:nvPr/>
        </p:nvSpPr>
        <p:spPr>
          <a:xfrm>
            <a:off x="2228637" y="1202529"/>
            <a:ext cx="401886" cy="298579"/>
          </a:xfrm>
          <a:custGeom>
            <a:rect b="b" l="l" r="r" t="t"/>
            <a:pathLst>
              <a:path extrusionOk="0" h="196111" w="285532">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
          <p:cNvSpPr txBox="1"/>
          <p:nvPr>
            <p:ph type="title"/>
          </p:nvPr>
        </p:nvSpPr>
        <p:spPr>
          <a:xfrm>
            <a:off x="800975" y="1857625"/>
            <a:ext cx="2459400" cy="488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1st</a:t>
            </a:r>
            <a:endParaRPr/>
          </a:p>
        </p:txBody>
      </p:sp>
      <p:sp>
        <p:nvSpPr>
          <p:cNvPr id="294" name="Google Shape;294;p36"/>
          <p:cNvSpPr txBox="1"/>
          <p:nvPr>
            <p:ph idx="1" type="subTitle"/>
          </p:nvPr>
        </p:nvSpPr>
        <p:spPr>
          <a:xfrm>
            <a:off x="931701" y="2270556"/>
            <a:ext cx="2459400" cy="7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get it back to its original and cleaner state.</a:t>
            </a:r>
            <a:r>
              <a:rPr lang="en"/>
              <a:t> </a:t>
            </a:r>
            <a:endParaRPr/>
          </a:p>
        </p:txBody>
      </p:sp>
      <p:sp>
        <p:nvSpPr>
          <p:cNvPr id="295" name="Google Shape;295;p36"/>
          <p:cNvSpPr txBox="1"/>
          <p:nvPr>
            <p:ph idx="2" type="title"/>
          </p:nvPr>
        </p:nvSpPr>
        <p:spPr>
          <a:xfrm>
            <a:off x="5850883" y="1808400"/>
            <a:ext cx="24594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4th</a:t>
            </a:r>
            <a:endParaRPr/>
          </a:p>
        </p:txBody>
      </p:sp>
      <p:sp>
        <p:nvSpPr>
          <p:cNvPr id="296" name="Google Shape;296;p36"/>
          <p:cNvSpPr txBox="1"/>
          <p:nvPr>
            <p:ph idx="3" type="subTitle"/>
          </p:nvPr>
        </p:nvSpPr>
        <p:spPr>
          <a:xfrm>
            <a:off x="5850875" y="2220588"/>
            <a:ext cx="2797500" cy="88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To make Tasik Maryam one of the key contributions to a greener and better IIUM campus.</a:t>
            </a:r>
            <a:endParaRPr/>
          </a:p>
        </p:txBody>
      </p:sp>
      <p:sp>
        <p:nvSpPr>
          <p:cNvPr id="297" name="Google Shape;297;p36"/>
          <p:cNvSpPr txBox="1"/>
          <p:nvPr>
            <p:ph idx="4" type="title"/>
          </p:nvPr>
        </p:nvSpPr>
        <p:spPr>
          <a:xfrm>
            <a:off x="801100" y="3228225"/>
            <a:ext cx="2459400" cy="488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2nd</a:t>
            </a:r>
            <a:endParaRPr/>
          </a:p>
        </p:txBody>
      </p:sp>
      <p:sp>
        <p:nvSpPr>
          <p:cNvPr id="298" name="Google Shape;298;p36"/>
          <p:cNvSpPr txBox="1"/>
          <p:nvPr>
            <p:ph idx="5" type="subTitle"/>
          </p:nvPr>
        </p:nvSpPr>
        <p:spPr>
          <a:xfrm>
            <a:off x="589075" y="3756700"/>
            <a:ext cx="3681000" cy="83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To make it possible for the visitors to do the activities that was available before such as kayaking and cycling.</a:t>
            </a:r>
            <a:endParaRPr/>
          </a:p>
        </p:txBody>
      </p:sp>
      <p:sp>
        <p:nvSpPr>
          <p:cNvPr id="299" name="Google Shape;299;p36"/>
          <p:cNvSpPr txBox="1"/>
          <p:nvPr>
            <p:ph idx="6" type="title"/>
          </p:nvPr>
        </p:nvSpPr>
        <p:spPr>
          <a:xfrm>
            <a:off x="5850883" y="3449699"/>
            <a:ext cx="24594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5th</a:t>
            </a:r>
            <a:endParaRPr/>
          </a:p>
        </p:txBody>
      </p:sp>
      <p:sp>
        <p:nvSpPr>
          <p:cNvPr id="300" name="Google Shape;300;p36"/>
          <p:cNvSpPr txBox="1"/>
          <p:nvPr>
            <p:ph idx="7" type="subTitle"/>
          </p:nvPr>
        </p:nvSpPr>
        <p:spPr>
          <a:xfrm>
            <a:off x="5850880" y="3838276"/>
            <a:ext cx="2459400" cy="71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To reduce mosquitoes around the area.</a:t>
            </a:r>
            <a:endParaRPr/>
          </a:p>
        </p:txBody>
      </p:sp>
      <p:sp>
        <p:nvSpPr>
          <p:cNvPr id="301" name="Google Shape;301;p36"/>
          <p:cNvSpPr/>
          <p:nvPr/>
        </p:nvSpPr>
        <p:spPr>
          <a:xfrm>
            <a:off x="3712650" y="3796175"/>
            <a:ext cx="298800" cy="2988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6"/>
          <p:cNvSpPr/>
          <p:nvPr/>
        </p:nvSpPr>
        <p:spPr>
          <a:xfrm>
            <a:off x="5312158" y="3831400"/>
            <a:ext cx="298800" cy="2988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p:nvPr/>
        </p:nvSpPr>
        <p:spPr>
          <a:xfrm>
            <a:off x="5049833" y="1058750"/>
            <a:ext cx="298800" cy="2988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6"/>
          <p:cNvSpPr txBox="1"/>
          <p:nvPr/>
        </p:nvSpPr>
        <p:spPr>
          <a:xfrm>
            <a:off x="5681825" y="473600"/>
            <a:ext cx="2797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accent2"/>
                </a:solidFill>
                <a:latin typeface="Concert One"/>
                <a:ea typeface="Concert One"/>
                <a:cs typeface="Concert One"/>
                <a:sym typeface="Concert One"/>
              </a:rPr>
              <a:t>3rd</a:t>
            </a:r>
            <a:endParaRPr/>
          </a:p>
        </p:txBody>
      </p:sp>
      <p:sp>
        <p:nvSpPr>
          <p:cNvPr id="305" name="Google Shape;305;p36"/>
          <p:cNvSpPr txBox="1"/>
          <p:nvPr/>
        </p:nvSpPr>
        <p:spPr>
          <a:xfrm>
            <a:off x="5512775" y="893900"/>
            <a:ext cx="2797500" cy="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Roboto Mono Regular"/>
                <a:ea typeface="Roboto Mono Regular"/>
                <a:cs typeface="Roboto Mono Regular"/>
                <a:sym typeface="Roboto Mono Regular"/>
              </a:rPr>
              <a:t>To continue sustaining Tasik Maryam through the long term even after it has been revived.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idx="2" type="title"/>
          </p:nvPr>
        </p:nvSpPr>
        <p:spPr>
          <a:xfrm>
            <a:off x="3778200" y="1403800"/>
            <a:ext cx="1587600" cy="10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pic>
        <p:nvPicPr>
          <p:cNvPr id="311" name="Google Shape;311;p37"/>
          <p:cNvPicPr preferRelativeResize="0"/>
          <p:nvPr/>
        </p:nvPicPr>
        <p:blipFill>
          <a:blip r:embed="rId3">
            <a:alphaModFix amt="86000"/>
          </a:blip>
          <a:stretch>
            <a:fillRect/>
          </a:stretch>
        </p:blipFill>
        <p:spPr>
          <a:xfrm rot="1344117">
            <a:off x="3942900" y="1324475"/>
            <a:ext cx="1496149" cy="1160650"/>
          </a:xfrm>
          <a:prstGeom prst="rect">
            <a:avLst/>
          </a:prstGeom>
          <a:noFill/>
          <a:ln>
            <a:noFill/>
          </a:ln>
        </p:spPr>
      </p:pic>
      <p:pic>
        <p:nvPicPr>
          <p:cNvPr id="312" name="Google Shape;312;p37"/>
          <p:cNvPicPr preferRelativeResize="0"/>
          <p:nvPr/>
        </p:nvPicPr>
        <p:blipFill rotWithShape="1">
          <a:blip r:embed="rId4">
            <a:alphaModFix/>
          </a:blip>
          <a:srcRect b="21025" l="0" r="8892" t="16970"/>
          <a:stretch/>
        </p:blipFill>
        <p:spPr>
          <a:xfrm rot="10800000">
            <a:off x="833700" y="1225600"/>
            <a:ext cx="2036850" cy="810276"/>
          </a:xfrm>
          <a:prstGeom prst="rect">
            <a:avLst/>
          </a:prstGeom>
          <a:noFill/>
          <a:ln>
            <a:noFill/>
          </a:ln>
        </p:spPr>
      </p:pic>
      <p:pic>
        <p:nvPicPr>
          <p:cNvPr id="313" name="Google Shape;313;p37"/>
          <p:cNvPicPr preferRelativeResize="0"/>
          <p:nvPr/>
        </p:nvPicPr>
        <p:blipFill rotWithShape="1">
          <a:blip r:embed="rId5">
            <a:alphaModFix/>
          </a:blip>
          <a:srcRect b="18300" l="0" r="8892" t="16734"/>
          <a:stretch/>
        </p:blipFill>
        <p:spPr>
          <a:xfrm rot="10800000">
            <a:off x="833700" y="1737957"/>
            <a:ext cx="2036850" cy="846042"/>
          </a:xfrm>
          <a:prstGeom prst="rect">
            <a:avLst/>
          </a:prstGeom>
          <a:noFill/>
          <a:ln>
            <a:noFill/>
          </a:ln>
        </p:spPr>
      </p:pic>
      <p:sp>
        <p:nvSpPr>
          <p:cNvPr id="314" name="Google Shape;314;p37"/>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ACTION PLAN</a:t>
            </a:r>
            <a:endParaRPr/>
          </a:p>
        </p:txBody>
      </p:sp>
      <p:sp>
        <p:nvSpPr>
          <p:cNvPr id="315" name="Google Shape;315;p37"/>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txBox="1"/>
          <p:nvPr>
            <p:ph type="title"/>
          </p:nvPr>
        </p:nvSpPr>
        <p:spPr>
          <a:xfrm>
            <a:off x="1202225" y="711175"/>
            <a:ext cx="6754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Action plan to execute the project</a:t>
            </a:r>
            <a:endParaRPr/>
          </a:p>
        </p:txBody>
      </p:sp>
      <p:sp>
        <p:nvSpPr>
          <p:cNvPr id="321" name="Google Shape;321;p38"/>
          <p:cNvSpPr txBox="1"/>
          <p:nvPr>
            <p:ph idx="2" type="title"/>
          </p:nvPr>
        </p:nvSpPr>
        <p:spPr>
          <a:xfrm>
            <a:off x="1738675" y="1128525"/>
            <a:ext cx="19089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1st</a:t>
            </a:r>
            <a:endParaRPr/>
          </a:p>
        </p:txBody>
      </p:sp>
      <p:sp>
        <p:nvSpPr>
          <p:cNvPr id="322" name="Google Shape;322;p38"/>
          <p:cNvSpPr txBox="1"/>
          <p:nvPr>
            <p:ph idx="1" type="subTitle"/>
          </p:nvPr>
        </p:nvSpPr>
        <p:spPr>
          <a:xfrm>
            <a:off x="1924600" y="1540725"/>
            <a:ext cx="3615600" cy="146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solidFill>
                  <a:schemeClr val="dk1"/>
                </a:solidFill>
              </a:rPr>
              <a:t>Inquire from the bodies of IIUM to integrate this proposal into the ‘Sejahtera Academic Framework’,to initiate the solutions for the Tasik Maryam. This includes the cleaning, fixing and sustaining of the Tasik.</a:t>
            </a:r>
            <a:r>
              <a:rPr lang="en">
                <a:solidFill>
                  <a:schemeClr val="dk1"/>
                </a:solidFill>
              </a:rPr>
              <a:t> </a:t>
            </a:r>
            <a:endParaRPr/>
          </a:p>
        </p:txBody>
      </p:sp>
      <p:sp>
        <p:nvSpPr>
          <p:cNvPr id="323" name="Google Shape;323;p38"/>
          <p:cNvSpPr txBox="1"/>
          <p:nvPr>
            <p:ph idx="3" type="title"/>
          </p:nvPr>
        </p:nvSpPr>
        <p:spPr>
          <a:xfrm>
            <a:off x="5379109" y="1204725"/>
            <a:ext cx="19089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2nd</a:t>
            </a:r>
            <a:endParaRPr/>
          </a:p>
        </p:txBody>
      </p:sp>
      <p:sp>
        <p:nvSpPr>
          <p:cNvPr id="324" name="Google Shape;324;p38"/>
          <p:cNvSpPr txBox="1"/>
          <p:nvPr>
            <p:ph idx="4" type="subTitle"/>
          </p:nvPr>
        </p:nvSpPr>
        <p:spPr>
          <a:xfrm>
            <a:off x="5464975" y="1531325"/>
            <a:ext cx="3099300" cy="13380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300">
                <a:solidFill>
                  <a:schemeClr val="dk1"/>
                </a:solidFill>
              </a:rPr>
              <a:t>Raise awareness of the problem by putting up banners around the Tasik about the problem and spread it through as many social media platforms as possible. </a:t>
            </a:r>
            <a:endParaRPr sz="1300"/>
          </a:p>
        </p:txBody>
      </p:sp>
      <p:sp>
        <p:nvSpPr>
          <p:cNvPr id="325" name="Google Shape;325;p38"/>
          <p:cNvSpPr txBox="1"/>
          <p:nvPr>
            <p:ph idx="5" type="title"/>
          </p:nvPr>
        </p:nvSpPr>
        <p:spPr>
          <a:xfrm>
            <a:off x="6577892" y="642300"/>
            <a:ext cx="19089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326" name="Google Shape;326;p38"/>
          <p:cNvSpPr txBox="1"/>
          <p:nvPr>
            <p:ph idx="6" type="subTitle"/>
          </p:nvPr>
        </p:nvSpPr>
        <p:spPr>
          <a:xfrm>
            <a:off x="6986902" y="264323"/>
            <a:ext cx="1908900" cy="6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a:t>
            </a:r>
            <a:endParaRPr/>
          </a:p>
        </p:txBody>
      </p:sp>
      <p:sp>
        <p:nvSpPr>
          <p:cNvPr id="327" name="Google Shape;327;p38"/>
          <p:cNvSpPr txBox="1"/>
          <p:nvPr>
            <p:ph idx="7" type="title"/>
          </p:nvPr>
        </p:nvSpPr>
        <p:spPr>
          <a:xfrm>
            <a:off x="1813050" y="3098000"/>
            <a:ext cx="1908900" cy="41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3rd</a:t>
            </a:r>
            <a:endParaRPr/>
          </a:p>
        </p:txBody>
      </p:sp>
      <p:sp>
        <p:nvSpPr>
          <p:cNvPr id="328" name="Google Shape;328;p38"/>
          <p:cNvSpPr txBox="1"/>
          <p:nvPr>
            <p:ph idx="8" type="subTitle"/>
          </p:nvPr>
        </p:nvSpPr>
        <p:spPr>
          <a:xfrm>
            <a:off x="1619800" y="3384825"/>
            <a:ext cx="4283700" cy="18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Inquire the IIUM bodies to place warning signs and guidelines around the lake to warn people to take care of the Tasik and how to sustain it. E.g a sign that states throw rubbish in the recycling bin and how it saves the environment.</a:t>
            </a:r>
            <a:endParaRPr sz="1300">
              <a:solidFill>
                <a:schemeClr val="dk1"/>
              </a:solidFill>
            </a:endParaRPr>
          </a:p>
          <a:p>
            <a:pPr indent="0" lvl="0" marL="0" rtl="0" algn="ctr">
              <a:spcBef>
                <a:spcPts val="160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329" name="Google Shape;329;p38"/>
          <p:cNvSpPr txBox="1"/>
          <p:nvPr>
            <p:ph idx="9" type="title"/>
          </p:nvPr>
        </p:nvSpPr>
        <p:spPr>
          <a:xfrm>
            <a:off x="5139984" y="2953150"/>
            <a:ext cx="19089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4th</a:t>
            </a:r>
            <a:endParaRPr/>
          </a:p>
        </p:txBody>
      </p:sp>
      <p:sp>
        <p:nvSpPr>
          <p:cNvPr id="330" name="Google Shape;330;p38"/>
          <p:cNvSpPr txBox="1"/>
          <p:nvPr>
            <p:ph idx="13" type="subTitle"/>
          </p:nvPr>
        </p:nvSpPr>
        <p:spPr>
          <a:xfrm>
            <a:off x="5598700" y="3289150"/>
            <a:ext cx="2832900" cy="6762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sz="1300">
                <a:solidFill>
                  <a:schemeClr val="dk1"/>
                </a:solidFill>
              </a:rPr>
              <a:t>Make the sustaining of Tasik Maryam one of the permanent objectives of the ‘Sejahtera Academic Framework’.</a:t>
            </a:r>
            <a:endParaRPr sz="1500"/>
          </a:p>
        </p:txBody>
      </p:sp>
      <p:sp>
        <p:nvSpPr>
          <p:cNvPr id="331" name="Google Shape;331;p38"/>
          <p:cNvSpPr txBox="1"/>
          <p:nvPr>
            <p:ph idx="14" type="title"/>
          </p:nvPr>
        </p:nvSpPr>
        <p:spPr>
          <a:xfrm>
            <a:off x="7358717" y="642300"/>
            <a:ext cx="19089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332" name="Google Shape;332;p38"/>
          <p:cNvSpPr txBox="1"/>
          <p:nvPr>
            <p:ph idx="15" type="subTitle"/>
          </p:nvPr>
        </p:nvSpPr>
        <p:spPr>
          <a:xfrm>
            <a:off x="6891377" y="760948"/>
            <a:ext cx="1908900" cy="67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pic>
        <p:nvPicPr>
          <p:cNvPr id="333" name="Google Shape;333;p38"/>
          <p:cNvPicPr preferRelativeResize="0"/>
          <p:nvPr/>
        </p:nvPicPr>
        <p:blipFill rotWithShape="1">
          <a:blip r:embed="rId3">
            <a:alphaModFix/>
          </a:blip>
          <a:srcRect b="21025" l="0" r="8892" t="16970"/>
          <a:stretch/>
        </p:blipFill>
        <p:spPr>
          <a:xfrm rot="-5400000">
            <a:off x="665400" y="481373"/>
            <a:ext cx="2036850" cy="810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type="title"/>
          </p:nvPr>
        </p:nvSpPr>
        <p:spPr>
          <a:xfrm>
            <a:off x="1693800" y="4122050"/>
            <a:ext cx="5662200" cy="5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Roboto Mono"/>
                <a:ea typeface="Roboto Mono"/>
                <a:cs typeface="Roboto Mono"/>
                <a:sym typeface="Roboto Mono"/>
              </a:rPr>
              <a:t>Link:</a:t>
            </a:r>
            <a:r>
              <a:rPr lang="en" sz="1100"/>
              <a:t> https://www.iium.edu.my/page/sejahtera-academic-framework-for-the-future</a:t>
            </a:r>
            <a:endParaRPr sz="1100"/>
          </a:p>
        </p:txBody>
      </p:sp>
      <p:sp>
        <p:nvSpPr>
          <p:cNvPr id="339" name="Google Shape;339;p39"/>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40" name="Google Shape;340;p39"/>
          <p:cNvPicPr preferRelativeResize="0"/>
          <p:nvPr/>
        </p:nvPicPr>
        <p:blipFill>
          <a:blip r:embed="rId3">
            <a:alphaModFix/>
          </a:blip>
          <a:stretch>
            <a:fillRect/>
          </a:stretch>
        </p:blipFill>
        <p:spPr>
          <a:xfrm>
            <a:off x="1661200" y="707650"/>
            <a:ext cx="6114326" cy="3439300"/>
          </a:xfrm>
          <a:prstGeom prst="rect">
            <a:avLst/>
          </a:prstGeom>
          <a:noFill/>
          <a:ln>
            <a:noFill/>
          </a:ln>
        </p:spPr>
      </p:pic>
      <p:sp>
        <p:nvSpPr>
          <p:cNvPr id="341" name="Google Shape;341;p39"/>
          <p:cNvSpPr txBox="1"/>
          <p:nvPr/>
        </p:nvSpPr>
        <p:spPr>
          <a:xfrm>
            <a:off x="3019900" y="341575"/>
            <a:ext cx="3439500" cy="1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ono Regular"/>
                <a:ea typeface="Roboto Mono Regular"/>
                <a:cs typeface="Roboto Mono Regular"/>
                <a:sym typeface="Roboto Mono Regular"/>
              </a:rPr>
              <a:t>‘Sejahtera Academic Framework’</a:t>
            </a:r>
            <a:endParaRPr>
              <a:latin typeface="Roboto Mono Regular"/>
              <a:ea typeface="Roboto Mono Regular"/>
              <a:cs typeface="Roboto Mono Regular"/>
              <a:sym typeface="Roboto Mono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80" name="Google Shape;180;p28"/>
          <p:cNvSpPr/>
          <p:nvPr/>
        </p:nvSpPr>
        <p:spPr>
          <a:xfrm>
            <a:off x="7639575" y="711175"/>
            <a:ext cx="674863" cy="488424"/>
          </a:xfrm>
          <a:custGeom>
            <a:rect b="b" l="l" r="r" t="t"/>
            <a:pathLst>
              <a:path extrusionOk="0" h="25582" w="35347">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7125750" y="544900"/>
            <a:ext cx="564034" cy="445373"/>
          </a:xfrm>
          <a:custGeom>
            <a:rect b="b" l="l" r="r" t="t"/>
            <a:pathLst>
              <a:path extrusionOk="0" h="30811" w="3902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183" name="Google Shape;183;p28"/>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Briefly discuss about the project</a:t>
            </a:r>
            <a:endParaRPr/>
          </a:p>
        </p:txBody>
      </p:sp>
      <p:sp>
        <p:nvSpPr>
          <p:cNvPr id="184" name="Google Shape;184;p28"/>
          <p:cNvSpPr txBox="1"/>
          <p:nvPr>
            <p:ph idx="2" type="title"/>
          </p:nvPr>
        </p:nvSpPr>
        <p:spPr>
          <a:xfrm>
            <a:off x="5058455" y="1966158"/>
            <a:ext cx="29178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Objective</a:t>
            </a:r>
            <a:endParaRPr/>
          </a:p>
        </p:txBody>
      </p:sp>
      <p:sp>
        <p:nvSpPr>
          <p:cNvPr id="185" name="Google Shape;185;p28"/>
          <p:cNvSpPr txBox="1"/>
          <p:nvPr>
            <p:ph idx="3" type="subTitle"/>
          </p:nvPr>
        </p:nvSpPr>
        <p:spPr>
          <a:xfrm>
            <a:off x="5340612" y="2454550"/>
            <a:ext cx="2874000" cy="71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Main purpose and goals in this project</a:t>
            </a:r>
            <a:endParaRPr/>
          </a:p>
          <a:p>
            <a:pPr indent="0" lvl="0" marL="0" rtl="0" algn="ctr">
              <a:spcBef>
                <a:spcPts val="0"/>
              </a:spcBef>
              <a:spcAft>
                <a:spcPts val="0"/>
              </a:spcAft>
              <a:buNone/>
            </a:pPr>
            <a:r>
              <a:t/>
            </a:r>
            <a:endParaRPr/>
          </a:p>
        </p:txBody>
      </p:sp>
      <p:sp>
        <p:nvSpPr>
          <p:cNvPr id="186" name="Google Shape;186;p28"/>
          <p:cNvSpPr txBox="1"/>
          <p:nvPr>
            <p:ph idx="4" type="title"/>
          </p:nvPr>
        </p:nvSpPr>
        <p:spPr>
          <a:xfrm>
            <a:off x="907445" y="3037723"/>
            <a:ext cx="29178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 statement</a:t>
            </a:r>
            <a:endParaRPr/>
          </a:p>
        </p:txBody>
      </p:sp>
      <p:sp>
        <p:nvSpPr>
          <p:cNvPr id="187" name="Google Shape;187;p28"/>
          <p:cNvSpPr txBox="1"/>
          <p:nvPr>
            <p:ph idx="5" type="subTitle"/>
          </p:nvPr>
        </p:nvSpPr>
        <p:spPr>
          <a:xfrm>
            <a:off x="929350" y="3526125"/>
            <a:ext cx="2874000" cy="71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The main problem and issues in the project</a:t>
            </a:r>
            <a:endParaRPr/>
          </a:p>
          <a:p>
            <a:pPr indent="0" lvl="0" marL="0" rtl="0" algn="ctr">
              <a:spcBef>
                <a:spcPts val="0"/>
              </a:spcBef>
              <a:spcAft>
                <a:spcPts val="0"/>
              </a:spcAft>
              <a:buNone/>
            </a:pPr>
            <a:r>
              <a:t/>
            </a:r>
            <a:endParaRPr/>
          </a:p>
        </p:txBody>
      </p:sp>
      <p:sp>
        <p:nvSpPr>
          <p:cNvPr id="188" name="Google Shape;188;p28"/>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Action plan</a:t>
            </a:r>
            <a:endParaRPr/>
          </a:p>
        </p:txBody>
      </p:sp>
      <p:sp>
        <p:nvSpPr>
          <p:cNvPr id="189" name="Google Shape;189;p28"/>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Detailed about the solution</a:t>
            </a:r>
            <a:endParaRPr/>
          </a:p>
          <a:p>
            <a:pPr indent="0" lvl="0" marL="0" rtl="0" algn="ctr">
              <a:spcBef>
                <a:spcPts val="0"/>
              </a:spcBef>
              <a:spcAft>
                <a:spcPts val="0"/>
              </a:spcAft>
              <a:buNone/>
            </a:pPr>
            <a:r>
              <a:t/>
            </a:r>
            <a:endParaRPr/>
          </a:p>
        </p:txBody>
      </p:sp>
      <p:pic>
        <p:nvPicPr>
          <p:cNvPr id="190" name="Google Shape;190;p28"/>
          <p:cNvPicPr preferRelativeResize="0"/>
          <p:nvPr/>
        </p:nvPicPr>
        <p:blipFill>
          <a:blip r:embed="rId3">
            <a:alphaModFix amt="80000"/>
          </a:blip>
          <a:stretch>
            <a:fillRect/>
          </a:stretch>
        </p:blipFill>
        <p:spPr>
          <a:xfrm flipH="1" rot="-8782544">
            <a:off x="2490549" y="1039473"/>
            <a:ext cx="1124399" cy="510031"/>
          </a:xfrm>
          <a:prstGeom prst="rect">
            <a:avLst/>
          </a:prstGeom>
          <a:noFill/>
          <a:ln>
            <a:noFill/>
          </a:ln>
        </p:spPr>
      </p:pic>
      <p:sp>
        <p:nvSpPr>
          <p:cNvPr id="191" name="Google Shape;191;p28"/>
          <p:cNvSpPr txBox="1"/>
          <p:nvPr/>
        </p:nvSpPr>
        <p:spPr>
          <a:xfrm>
            <a:off x="4771975" y="836250"/>
            <a:ext cx="29178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accent2"/>
                </a:solidFill>
                <a:latin typeface="Concert One"/>
                <a:ea typeface="Concert One"/>
                <a:cs typeface="Concert One"/>
                <a:sym typeface="Concert One"/>
              </a:rPr>
              <a:t>Proposed solution</a:t>
            </a:r>
            <a:endParaRPr/>
          </a:p>
        </p:txBody>
      </p:sp>
      <p:sp>
        <p:nvSpPr>
          <p:cNvPr id="192" name="Google Shape;192;p28"/>
          <p:cNvSpPr txBox="1"/>
          <p:nvPr/>
        </p:nvSpPr>
        <p:spPr>
          <a:xfrm>
            <a:off x="5147175" y="1278113"/>
            <a:ext cx="2917800" cy="8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Roboto Mono Regular"/>
                <a:ea typeface="Roboto Mono Regular"/>
                <a:cs typeface="Roboto Mono Regular"/>
                <a:sym typeface="Roboto Mono Regular"/>
              </a:rPr>
              <a:t>The way to overcome the problem in general</a:t>
            </a:r>
            <a:endParaRPr sz="1600">
              <a:solidFill>
                <a:schemeClr val="dk1"/>
              </a:solidFill>
              <a:latin typeface="Roboto Mono Regular"/>
              <a:ea typeface="Roboto Mono Regular"/>
              <a:cs typeface="Roboto Mono Regular"/>
              <a:sym typeface="Roboto Mono Regular"/>
            </a:endParaRPr>
          </a:p>
          <a:p>
            <a:pPr indent="0" lvl="0" marL="0" rtl="0" algn="ctr">
              <a:spcBef>
                <a:spcPts val="0"/>
              </a:spcBef>
              <a:spcAft>
                <a:spcPts val="0"/>
              </a:spcAft>
              <a:buNone/>
            </a:pPr>
            <a:r>
              <a:t/>
            </a:r>
            <a:endParaRPr sz="1600">
              <a:solidFill>
                <a:schemeClr val="dk1"/>
              </a:solidFill>
              <a:latin typeface="Roboto Mono Regular"/>
              <a:ea typeface="Roboto Mono Regular"/>
              <a:cs typeface="Roboto Mono Regular"/>
              <a:sym typeface="Roboto Mono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idx="2" type="title"/>
          </p:nvPr>
        </p:nvSpPr>
        <p:spPr>
          <a:xfrm>
            <a:off x="3778200" y="1403800"/>
            <a:ext cx="1587600" cy="10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pic>
        <p:nvPicPr>
          <p:cNvPr id="198" name="Google Shape;198;p29"/>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199" name="Google Shape;199;p29"/>
          <p:cNvPicPr preferRelativeResize="0"/>
          <p:nvPr/>
        </p:nvPicPr>
        <p:blipFill rotWithShape="1">
          <a:blip r:embed="rId4">
            <a:alphaModFix/>
          </a:blip>
          <a:srcRect b="21025" l="0" r="8892" t="16970"/>
          <a:stretch/>
        </p:blipFill>
        <p:spPr>
          <a:xfrm rot="10800000">
            <a:off x="833700" y="1225600"/>
            <a:ext cx="2036850" cy="810276"/>
          </a:xfrm>
          <a:prstGeom prst="rect">
            <a:avLst/>
          </a:prstGeom>
          <a:noFill/>
          <a:ln>
            <a:noFill/>
          </a:ln>
        </p:spPr>
      </p:pic>
      <p:pic>
        <p:nvPicPr>
          <p:cNvPr id="200" name="Google Shape;200;p29"/>
          <p:cNvPicPr preferRelativeResize="0"/>
          <p:nvPr/>
        </p:nvPicPr>
        <p:blipFill rotWithShape="1">
          <a:blip r:embed="rId5">
            <a:alphaModFix/>
          </a:blip>
          <a:srcRect b="18300" l="0" r="8892" t="16734"/>
          <a:stretch/>
        </p:blipFill>
        <p:spPr>
          <a:xfrm rot="10800000">
            <a:off x="833700" y="1737957"/>
            <a:ext cx="2036850" cy="846042"/>
          </a:xfrm>
          <a:prstGeom prst="rect">
            <a:avLst/>
          </a:prstGeom>
          <a:noFill/>
          <a:ln>
            <a:noFill/>
          </a:ln>
        </p:spPr>
      </p:pic>
      <p:sp>
        <p:nvSpPr>
          <p:cNvPr id="201" name="Google Shape;201;p29"/>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2" name="Google Shape;202;p29"/>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idx="1" type="body"/>
          </p:nvPr>
        </p:nvSpPr>
        <p:spPr>
          <a:xfrm>
            <a:off x="537975" y="1637775"/>
            <a:ext cx="3513600" cy="2270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Char char="●"/>
            </a:pPr>
            <a:r>
              <a:rPr lang="en" sz="1200">
                <a:solidFill>
                  <a:srgbClr val="000000"/>
                </a:solidFill>
              </a:rPr>
              <a:t>What is the problem with Tasik Maryam currently?</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Methods to tackle and solve those problems such as cleaning the environment of the lake and so on.</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How the problem is related economically, environmentally and socially, and how it relates to SDGs 14 and 15.</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To revive the lake back to its original state which was cleaner and sustainable.</a:t>
            </a:r>
            <a:endParaRPr sz="1200">
              <a:solidFill>
                <a:srgbClr val="000000"/>
              </a:solidFill>
            </a:endParaRPr>
          </a:p>
        </p:txBody>
      </p:sp>
      <p:sp>
        <p:nvSpPr>
          <p:cNvPr id="208" name="Google Shape;208;p30"/>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pic>
        <p:nvPicPr>
          <p:cNvPr id="209" name="Google Shape;209;p30"/>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sp>
        <p:nvSpPr>
          <p:cNvPr id="210" name="Google Shape;210;p30"/>
          <p:cNvSpPr/>
          <p:nvPr/>
        </p:nvSpPr>
        <p:spPr>
          <a:xfrm rot="-391042">
            <a:off x="5665714" y="2448475"/>
            <a:ext cx="1101258" cy="649000"/>
          </a:xfrm>
          <a:custGeom>
            <a:rect b="b" l="l" r="r" t="t"/>
            <a:pathLst>
              <a:path extrusionOk="0" h="25961" w="44052">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rot="-2148808">
            <a:off x="5649174" y="1078575"/>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12" name="Google Shape;212;p30"/>
          <p:cNvSpPr/>
          <p:nvPr/>
        </p:nvSpPr>
        <p:spPr>
          <a:xfrm>
            <a:off x="6313300" y="883486"/>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13" name="Google Shape;213;p30"/>
          <p:cNvPicPr preferRelativeResize="0"/>
          <p:nvPr/>
        </p:nvPicPr>
        <p:blipFill>
          <a:blip r:embed="rId4">
            <a:alphaModFix amt="80000"/>
          </a:blip>
          <a:stretch>
            <a:fillRect/>
          </a:stretch>
        </p:blipFill>
        <p:spPr>
          <a:xfrm flipH="1" rot="6023610">
            <a:off x="4575756" y="2456753"/>
            <a:ext cx="1579416" cy="716443"/>
          </a:xfrm>
          <a:prstGeom prst="rect">
            <a:avLst/>
          </a:prstGeom>
          <a:noFill/>
          <a:ln>
            <a:noFill/>
          </a:ln>
        </p:spPr>
      </p:pic>
      <p:pic>
        <p:nvPicPr>
          <p:cNvPr id="214" name="Google Shape;214;p30"/>
          <p:cNvPicPr preferRelativeResize="0"/>
          <p:nvPr/>
        </p:nvPicPr>
        <p:blipFill>
          <a:blip r:embed="rId5">
            <a:alphaModFix/>
          </a:blip>
          <a:stretch>
            <a:fillRect/>
          </a:stretch>
        </p:blipFill>
        <p:spPr>
          <a:xfrm>
            <a:off x="5951925" y="883475"/>
            <a:ext cx="2244315" cy="1262426"/>
          </a:xfrm>
          <a:prstGeom prst="rect">
            <a:avLst/>
          </a:prstGeom>
          <a:noFill/>
          <a:ln>
            <a:noFill/>
          </a:ln>
        </p:spPr>
      </p:pic>
      <p:pic>
        <p:nvPicPr>
          <p:cNvPr id="215" name="Google Shape;215;p30"/>
          <p:cNvPicPr preferRelativeResize="0"/>
          <p:nvPr/>
        </p:nvPicPr>
        <p:blipFill>
          <a:blip r:embed="rId6">
            <a:alphaModFix/>
          </a:blip>
          <a:stretch>
            <a:fillRect/>
          </a:stretch>
        </p:blipFill>
        <p:spPr>
          <a:xfrm rot="373899">
            <a:off x="5951925" y="2541334"/>
            <a:ext cx="2403899" cy="13521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idx="2" type="title"/>
          </p:nvPr>
        </p:nvSpPr>
        <p:spPr>
          <a:xfrm>
            <a:off x="3778200" y="1403800"/>
            <a:ext cx="1587600" cy="10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pic>
        <p:nvPicPr>
          <p:cNvPr id="221" name="Google Shape;221;p31"/>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222" name="Google Shape;222;p31"/>
          <p:cNvPicPr preferRelativeResize="0"/>
          <p:nvPr/>
        </p:nvPicPr>
        <p:blipFill rotWithShape="1">
          <a:blip r:embed="rId4">
            <a:alphaModFix/>
          </a:blip>
          <a:srcRect b="21025" l="0" r="8892" t="16970"/>
          <a:stretch/>
        </p:blipFill>
        <p:spPr>
          <a:xfrm rot="10800000">
            <a:off x="833700" y="1225600"/>
            <a:ext cx="2036850" cy="810276"/>
          </a:xfrm>
          <a:prstGeom prst="rect">
            <a:avLst/>
          </a:prstGeom>
          <a:noFill/>
          <a:ln>
            <a:noFill/>
          </a:ln>
        </p:spPr>
      </p:pic>
      <p:pic>
        <p:nvPicPr>
          <p:cNvPr id="223" name="Google Shape;223;p31"/>
          <p:cNvPicPr preferRelativeResize="0"/>
          <p:nvPr/>
        </p:nvPicPr>
        <p:blipFill rotWithShape="1">
          <a:blip r:embed="rId5">
            <a:alphaModFix/>
          </a:blip>
          <a:srcRect b="18300" l="0" r="8892" t="16734"/>
          <a:stretch/>
        </p:blipFill>
        <p:spPr>
          <a:xfrm rot="10800000">
            <a:off x="833700" y="1737957"/>
            <a:ext cx="2036850" cy="846042"/>
          </a:xfrm>
          <a:prstGeom prst="rect">
            <a:avLst/>
          </a:prstGeom>
          <a:noFill/>
          <a:ln>
            <a:noFill/>
          </a:ln>
        </p:spPr>
      </p:pic>
      <p:sp>
        <p:nvSpPr>
          <p:cNvPr id="224" name="Google Shape;224;p31"/>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 STATEMENT</a:t>
            </a:r>
            <a:endParaRPr/>
          </a:p>
        </p:txBody>
      </p:sp>
      <p:sp>
        <p:nvSpPr>
          <p:cNvPr id="225" name="Google Shape;225;p31"/>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idx="2" type="body"/>
          </p:nvPr>
        </p:nvSpPr>
        <p:spPr>
          <a:xfrm>
            <a:off x="5120925" y="768100"/>
            <a:ext cx="3224400" cy="4069200"/>
          </a:xfrm>
          <a:prstGeom prst="rect">
            <a:avLst/>
          </a:prstGeom>
        </p:spPr>
        <p:txBody>
          <a:bodyPr anchorCtr="0" anchor="ctr"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sz="1300"/>
              <a:t>The lake is not being maintained and managed well (bad maintenance).</a:t>
            </a:r>
            <a:br>
              <a:rPr lang="en" sz="1300"/>
            </a:br>
            <a:endParaRPr sz="1300"/>
          </a:p>
          <a:p>
            <a:pPr indent="-311150" lvl="0" marL="457200" rtl="0" algn="l">
              <a:lnSpc>
                <a:spcPct val="100000"/>
              </a:lnSpc>
              <a:spcBef>
                <a:spcPts val="0"/>
              </a:spcBef>
              <a:spcAft>
                <a:spcPts val="0"/>
              </a:spcAft>
              <a:buSzPts val="1300"/>
              <a:buChar char="●"/>
            </a:pPr>
            <a:r>
              <a:rPr lang="en" sz="1300">
                <a:solidFill>
                  <a:schemeClr val="dk1"/>
                </a:solidFill>
              </a:rPr>
              <a:t>Lake is shallow and polluted due to logging works in the area.</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SzPts val="1300"/>
              <a:buChar char="●"/>
            </a:pPr>
            <a:r>
              <a:rPr lang="en" sz="1300">
                <a:solidFill>
                  <a:schemeClr val="dk1"/>
                </a:solidFill>
              </a:rPr>
              <a:t>Lights, benches, small huts and other forms of physical necessities are damaged and not being maintained.</a:t>
            </a:r>
            <a:br>
              <a:rPr lang="en" sz="1300"/>
            </a:br>
            <a:endParaRPr sz="1300"/>
          </a:p>
          <a:p>
            <a:pPr indent="-311150" lvl="0" marL="457200" rtl="0" algn="l">
              <a:lnSpc>
                <a:spcPct val="100000"/>
              </a:lnSpc>
              <a:spcBef>
                <a:spcPts val="0"/>
              </a:spcBef>
              <a:spcAft>
                <a:spcPts val="0"/>
              </a:spcAft>
              <a:buSzPts val="1300"/>
              <a:buChar char="●"/>
            </a:pPr>
            <a:r>
              <a:rPr lang="en" sz="1300">
                <a:solidFill>
                  <a:schemeClr val="dk1"/>
                </a:solidFill>
              </a:rPr>
              <a:t>Garbage everywhere not being removed and managed.</a:t>
            </a:r>
            <a:endParaRPr sz="1300">
              <a:solidFill>
                <a:schemeClr val="dk1"/>
              </a:solidFill>
            </a:endParaRPr>
          </a:p>
          <a:p>
            <a:pPr indent="0" lvl="0" marL="457200" rtl="0" algn="l">
              <a:lnSpc>
                <a:spcPct val="100000"/>
              </a:lnSpc>
              <a:spcBef>
                <a:spcPts val="100"/>
              </a:spcBef>
              <a:spcAft>
                <a:spcPts val="0"/>
              </a:spcAft>
              <a:buNone/>
            </a:pPr>
            <a:r>
              <a:t/>
            </a:r>
            <a:endParaRPr sz="1300">
              <a:solidFill>
                <a:schemeClr val="dk1"/>
              </a:solidFill>
            </a:endParaRPr>
          </a:p>
          <a:p>
            <a:pPr indent="-311150" lvl="0" marL="457200" rtl="0" algn="l">
              <a:lnSpc>
                <a:spcPct val="100000"/>
              </a:lnSpc>
              <a:spcBef>
                <a:spcPts val="100"/>
              </a:spcBef>
              <a:spcAft>
                <a:spcPts val="0"/>
              </a:spcAft>
              <a:buClr>
                <a:schemeClr val="dk1"/>
              </a:buClr>
              <a:buSzPts val="1300"/>
              <a:buChar char="●"/>
            </a:pPr>
            <a:r>
              <a:rPr lang="en" sz="1300">
                <a:solidFill>
                  <a:schemeClr val="dk1"/>
                </a:solidFill>
              </a:rPr>
              <a:t>Relates to SDGs 14 and 15 because the damage caused on land and underwater.</a:t>
            </a:r>
            <a:endParaRPr sz="1300">
              <a:solidFill>
                <a:schemeClr val="dk1"/>
              </a:solidFill>
            </a:endParaRPr>
          </a:p>
          <a:p>
            <a:pPr indent="0" lvl="0" marL="0" rtl="0" algn="l">
              <a:spcBef>
                <a:spcPts val="1600"/>
              </a:spcBef>
              <a:spcAft>
                <a:spcPts val="0"/>
              </a:spcAft>
              <a:buNone/>
            </a:pPr>
            <a:r>
              <a:t/>
            </a:r>
            <a:endParaRPr/>
          </a:p>
        </p:txBody>
      </p:sp>
      <p:sp>
        <p:nvSpPr>
          <p:cNvPr id="231" name="Google Shape;231;p32"/>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232" name="Google Shape;232;p32"/>
          <p:cNvSpPr/>
          <p:nvPr/>
        </p:nvSpPr>
        <p:spPr>
          <a:xfrm rot="-2700000">
            <a:off x="765274" y="2065491"/>
            <a:ext cx="647436" cy="266330"/>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3" name="Google Shape;233;p32"/>
          <p:cNvSpPr/>
          <p:nvPr/>
        </p:nvSpPr>
        <p:spPr>
          <a:xfrm rot="-2700000">
            <a:off x="2603849" y="2959641"/>
            <a:ext cx="647436" cy="266330"/>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34" name="Google Shape;234;p32"/>
          <p:cNvPicPr preferRelativeResize="0"/>
          <p:nvPr/>
        </p:nvPicPr>
        <p:blipFill>
          <a:blip r:embed="rId3">
            <a:alphaModFix amt="80000"/>
          </a:blip>
          <a:stretch>
            <a:fillRect/>
          </a:stretch>
        </p:blipFill>
        <p:spPr>
          <a:xfrm rot="-6023610">
            <a:off x="3045431" y="3162903"/>
            <a:ext cx="1579416" cy="716443"/>
          </a:xfrm>
          <a:prstGeom prst="rect">
            <a:avLst/>
          </a:prstGeom>
          <a:noFill/>
          <a:ln>
            <a:noFill/>
          </a:ln>
        </p:spPr>
      </p:pic>
      <p:pic>
        <p:nvPicPr>
          <p:cNvPr id="235" name="Google Shape;235;p32"/>
          <p:cNvPicPr preferRelativeResize="0"/>
          <p:nvPr/>
        </p:nvPicPr>
        <p:blipFill>
          <a:blip r:embed="rId4">
            <a:alphaModFix/>
          </a:blip>
          <a:stretch>
            <a:fillRect/>
          </a:stretch>
        </p:blipFill>
        <p:spPr>
          <a:xfrm rot="4">
            <a:off x="1002325" y="1875601"/>
            <a:ext cx="2197601" cy="1269397"/>
          </a:xfrm>
          <a:prstGeom prst="rect">
            <a:avLst/>
          </a:prstGeom>
          <a:noFill/>
          <a:ln>
            <a:noFill/>
          </a:ln>
        </p:spPr>
      </p:pic>
      <p:sp>
        <p:nvSpPr>
          <p:cNvPr id="236" name="Google Shape;236;p32"/>
          <p:cNvSpPr txBox="1"/>
          <p:nvPr/>
        </p:nvSpPr>
        <p:spPr>
          <a:xfrm>
            <a:off x="451225" y="4859675"/>
            <a:ext cx="73332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Mono Regular"/>
              <a:ea typeface="Roboto Mono Regular"/>
              <a:cs typeface="Roboto Mono Regular"/>
              <a:sym typeface="Roboto Mono Regular"/>
            </a:endParaRPr>
          </a:p>
        </p:txBody>
      </p:sp>
      <p:pic>
        <p:nvPicPr>
          <p:cNvPr id="237" name="Google Shape;237;p32"/>
          <p:cNvPicPr preferRelativeResize="0"/>
          <p:nvPr/>
        </p:nvPicPr>
        <p:blipFill>
          <a:blip r:embed="rId5">
            <a:alphaModFix/>
          </a:blip>
          <a:stretch>
            <a:fillRect/>
          </a:stretch>
        </p:blipFill>
        <p:spPr>
          <a:xfrm>
            <a:off x="2416600" y="3507525"/>
            <a:ext cx="989625" cy="989625"/>
          </a:xfrm>
          <a:prstGeom prst="rect">
            <a:avLst/>
          </a:prstGeom>
          <a:noFill/>
          <a:ln>
            <a:noFill/>
          </a:ln>
        </p:spPr>
      </p:pic>
      <p:pic>
        <p:nvPicPr>
          <p:cNvPr id="238" name="Google Shape;238;p32"/>
          <p:cNvPicPr preferRelativeResize="0"/>
          <p:nvPr/>
        </p:nvPicPr>
        <p:blipFill>
          <a:blip r:embed="rId6">
            <a:alphaModFix/>
          </a:blip>
          <a:stretch>
            <a:fillRect/>
          </a:stretch>
        </p:blipFill>
        <p:spPr>
          <a:xfrm>
            <a:off x="1050975" y="3507525"/>
            <a:ext cx="989625" cy="98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idx="2" type="title"/>
          </p:nvPr>
        </p:nvSpPr>
        <p:spPr>
          <a:xfrm>
            <a:off x="3778200" y="1403800"/>
            <a:ext cx="1587600" cy="10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pic>
        <p:nvPicPr>
          <p:cNvPr id="244" name="Google Shape;244;p3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245" name="Google Shape;245;p33"/>
          <p:cNvPicPr preferRelativeResize="0"/>
          <p:nvPr/>
        </p:nvPicPr>
        <p:blipFill rotWithShape="1">
          <a:blip r:embed="rId4">
            <a:alphaModFix/>
          </a:blip>
          <a:srcRect b="21025" l="0" r="8892" t="16970"/>
          <a:stretch/>
        </p:blipFill>
        <p:spPr>
          <a:xfrm rot="10800000">
            <a:off x="833700" y="1225600"/>
            <a:ext cx="2036850" cy="810276"/>
          </a:xfrm>
          <a:prstGeom prst="rect">
            <a:avLst/>
          </a:prstGeom>
          <a:noFill/>
          <a:ln>
            <a:noFill/>
          </a:ln>
        </p:spPr>
      </p:pic>
      <p:pic>
        <p:nvPicPr>
          <p:cNvPr id="246" name="Google Shape;246;p33"/>
          <p:cNvPicPr preferRelativeResize="0"/>
          <p:nvPr/>
        </p:nvPicPr>
        <p:blipFill rotWithShape="1">
          <a:blip r:embed="rId5">
            <a:alphaModFix/>
          </a:blip>
          <a:srcRect b="18300" l="0" r="8892" t="16734"/>
          <a:stretch/>
        </p:blipFill>
        <p:spPr>
          <a:xfrm rot="10800000">
            <a:off x="833700" y="1737957"/>
            <a:ext cx="2036850" cy="846042"/>
          </a:xfrm>
          <a:prstGeom prst="rect">
            <a:avLst/>
          </a:prstGeom>
          <a:noFill/>
          <a:ln>
            <a:noFill/>
          </a:ln>
        </p:spPr>
      </p:pic>
      <p:sp>
        <p:nvSpPr>
          <p:cNvPr id="247" name="Google Shape;247;p3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PROPOSED SOLUTION</a:t>
            </a:r>
            <a:endParaRPr/>
          </a:p>
        </p:txBody>
      </p:sp>
      <p:sp>
        <p:nvSpPr>
          <p:cNvPr id="248" name="Google Shape;248;p3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2308050" y="624425"/>
            <a:ext cx="452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Proposed solution</a:t>
            </a:r>
            <a:endParaRPr/>
          </a:p>
        </p:txBody>
      </p:sp>
      <p:sp>
        <p:nvSpPr>
          <p:cNvPr id="254" name="Google Shape;254;p34"/>
          <p:cNvSpPr txBox="1"/>
          <p:nvPr>
            <p:ph type="title"/>
          </p:nvPr>
        </p:nvSpPr>
        <p:spPr>
          <a:xfrm>
            <a:off x="1688156" y="2482825"/>
            <a:ext cx="122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Step 1</a:t>
            </a:r>
            <a:endParaRPr sz="1800">
              <a:solidFill>
                <a:schemeClr val="dk2"/>
              </a:solidFill>
            </a:endParaRPr>
          </a:p>
        </p:txBody>
      </p:sp>
      <p:pic>
        <p:nvPicPr>
          <p:cNvPr id="255" name="Google Shape;255;p34"/>
          <p:cNvPicPr preferRelativeResize="0"/>
          <p:nvPr/>
        </p:nvPicPr>
        <p:blipFill>
          <a:blip r:embed="rId3">
            <a:alphaModFix amt="86000"/>
          </a:blip>
          <a:stretch>
            <a:fillRect/>
          </a:stretch>
        </p:blipFill>
        <p:spPr>
          <a:xfrm rot="729280">
            <a:off x="3362160" y="2414935"/>
            <a:ext cx="1168516" cy="689430"/>
          </a:xfrm>
          <a:prstGeom prst="rect">
            <a:avLst/>
          </a:prstGeom>
          <a:noFill/>
          <a:ln>
            <a:noFill/>
          </a:ln>
        </p:spPr>
      </p:pic>
      <p:pic>
        <p:nvPicPr>
          <p:cNvPr id="256" name="Google Shape;256;p34"/>
          <p:cNvPicPr preferRelativeResize="0"/>
          <p:nvPr/>
        </p:nvPicPr>
        <p:blipFill>
          <a:blip r:embed="rId3">
            <a:alphaModFix amt="86000"/>
          </a:blip>
          <a:stretch>
            <a:fillRect/>
          </a:stretch>
        </p:blipFill>
        <p:spPr>
          <a:xfrm rot="729280">
            <a:off x="5008885" y="2414935"/>
            <a:ext cx="1168516" cy="689430"/>
          </a:xfrm>
          <a:prstGeom prst="rect">
            <a:avLst/>
          </a:prstGeom>
          <a:noFill/>
          <a:ln>
            <a:noFill/>
          </a:ln>
        </p:spPr>
      </p:pic>
      <p:pic>
        <p:nvPicPr>
          <p:cNvPr id="257" name="Google Shape;257;p34"/>
          <p:cNvPicPr preferRelativeResize="0"/>
          <p:nvPr/>
        </p:nvPicPr>
        <p:blipFill>
          <a:blip r:embed="rId3">
            <a:alphaModFix amt="86000"/>
          </a:blip>
          <a:stretch>
            <a:fillRect/>
          </a:stretch>
        </p:blipFill>
        <p:spPr>
          <a:xfrm rot="729280">
            <a:off x="6655016" y="2414935"/>
            <a:ext cx="1168516" cy="689430"/>
          </a:xfrm>
          <a:prstGeom prst="rect">
            <a:avLst/>
          </a:prstGeom>
          <a:noFill/>
          <a:ln>
            <a:noFill/>
          </a:ln>
        </p:spPr>
      </p:pic>
      <p:pic>
        <p:nvPicPr>
          <p:cNvPr id="258" name="Google Shape;258;p34"/>
          <p:cNvPicPr preferRelativeResize="0"/>
          <p:nvPr/>
        </p:nvPicPr>
        <p:blipFill>
          <a:blip r:embed="rId3">
            <a:alphaModFix amt="86000"/>
          </a:blip>
          <a:stretch>
            <a:fillRect/>
          </a:stretch>
        </p:blipFill>
        <p:spPr>
          <a:xfrm rot="729280">
            <a:off x="1715436" y="2414935"/>
            <a:ext cx="1168516" cy="689430"/>
          </a:xfrm>
          <a:prstGeom prst="rect">
            <a:avLst/>
          </a:prstGeom>
          <a:noFill/>
          <a:ln>
            <a:noFill/>
          </a:ln>
        </p:spPr>
      </p:pic>
      <p:sp>
        <p:nvSpPr>
          <p:cNvPr id="259" name="Google Shape;259;p34"/>
          <p:cNvSpPr txBox="1"/>
          <p:nvPr>
            <p:ph type="title"/>
          </p:nvPr>
        </p:nvSpPr>
        <p:spPr>
          <a:xfrm>
            <a:off x="3347356" y="2482825"/>
            <a:ext cx="122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Step 2</a:t>
            </a:r>
            <a:endParaRPr sz="1800">
              <a:solidFill>
                <a:schemeClr val="dk2"/>
              </a:solidFill>
            </a:endParaRPr>
          </a:p>
        </p:txBody>
      </p:sp>
      <p:sp>
        <p:nvSpPr>
          <p:cNvPr id="260" name="Google Shape;260;p34"/>
          <p:cNvSpPr txBox="1"/>
          <p:nvPr>
            <p:ph type="title"/>
          </p:nvPr>
        </p:nvSpPr>
        <p:spPr>
          <a:xfrm>
            <a:off x="4994081" y="2482825"/>
            <a:ext cx="122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Step 3</a:t>
            </a:r>
            <a:endParaRPr sz="1800">
              <a:solidFill>
                <a:schemeClr val="dk2"/>
              </a:solidFill>
            </a:endParaRPr>
          </a:p>
        </p:txBody>
      </p:sp>
      <p:sp>
        <p:nvSpPr>
          <p:cNvPr id="261" name="Google Shape;261;p34"/>
          <p:cNvSpPr txBox="1"/>
          <p:nvPr>
            <p:ph type="title"/>
          </p:nvPr>
        </p:nvSpPr>
        <p:spPr>
          <a:xfrm>
            <a:off x="6624111" y="2482825"/>
            <a:ext cx="122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Step 4</a:t>
            </a:r>
            <a:endParaRPr sz="1800">
              <a:solidFill>
                <a:schemeClr val="dk2"/>
              </a:solidFill>
            </a:endParaRPr>
          </a:p>
        </p:txBody>
      </p:sp>
      <p:sp>
        <p:nvSpPr>
          <p:cNvPr id="262" name="Google Shape;262;p34"/>
          <p:cNvSpPr txBox="1"/>
          <p:nvPr>
            <p:ph idx="4294967295" type="subTitle"/>
          </p:nvPr>
        </p:nvSpPr>
        <p:spPr>
          <a:xfrm>
            <a:off x="1373000" y="3524450"/>
            <a:ext cx="3361500" cy="75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chemeClr val="dk1"/>
                </a:solidFill>
              </a:rPr>
              <a:t>Find a suitable organization </a:t>
            </a:r>
            <a:r>
              <a:rPr lang="en" sz="1400">
                <a:solidFill>
                  <a:schemeClr val="dk1"/>
                </a:solidFill>
              </a:rPr>
              <a:t>or body</a:t>
            </a:r>
            <a:r>
              <a:rPr lang="en" sz="1400">
                <a:solidFill>
                  <a:schemeClr val="dk1"/>
                </a:solidFill>
              </a:rPr>
              <a:t> that can take care of and maintain the lake.</a:t>
            </a:r>
            <a:endParaRPr sz="1400">
              <a:solidFill>
                <a:schemeClr val="dk2"/>
              </a:solidFill>
            </a:endParaRPr>
          </a:p>
        </p:txBody>
      </p:sp>
      <p:sp>
        <p:nvSpPr>
          <p:cNvPr id="263" name="Google Shape;263;p34"/>
          <p:cNvSpPr txBox="1"/>
          <p:nvPr>
            <p:ph idx="4294967295" type="subTitle"/>
          </p:nvPr>
        </p:nvSpPr>
        <p:spPr>
          <a:xfrm>
            <a:off x="5707050" y="1062000"/>
            <a:ext cx="2857200" cy="101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Fix and cover up any holes or gaps in the lake that may be caused by the logging works by asking the suitable IIUM body to fix it.</a:t>
            </a:r>
            <a:r>
              <a:rPr lang="en" sz="1000">
                <a:solidFill>
                  <a:schemeClr val="dk2"/>
                </a:solidFill>
              </a:rPr>
              <a:t> </a:t>
            </a:r>
            <a:endParaRPr sz="1000">
              <a:solidFill>
                <a:schemeClr val="dk2"/>
              </a:solidFill>
            </a:endParaRPr>
          </a:p>
        </p:txBody>
      </p:sp>
      <p:sp>
        <p:nvSpPr>
          <p:cNvPr id="264" name="Google Shape;264;p34"/>
          <p:cNvSpPr txBox="1"/>
          <p:nvPr>
            <p:ph idx="4294967295" type="subTitle"/>
          </p:nvPr>
        </p:nvSpPr>
        <p:spPr>
          <a:xfrm>
            <a:off x="2200650" y="1061988"/>
            <a:ext cx="3361500" cy="75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chemeClr val="dk1"/>
                </a:solidFill>
              </a:rPr>
              <a:t>Maintain the physical necessities that can be found at the Tasik </a:t>
            </a:r>
            <a:r>
              <a:rPr lang="en" sz="1400">
                <a:solidFill>
                  <a:schemeClr val="dk1"/>
                </a:solidFill>
              </a:rPr>
              <a:t>such as lights, benches and small huts. </a:t>
            </a:r>
            <a:endParaRPr sz="1400">
              <a:solidFill>
                <a:schemeClr val="dk2"/>
              </a:solidFill>
            </a:endParaRPr>
          </a:p>
        </p:txBody>
      </p:sp>
      <p:sp>
        <p:nvSpPr>
          <p:cNvPr id="265" name="Google Shape;265;p34"/>
          <p:cNvSpPr txBox="1"/>
          <p:nvPr>
            <p:ph idx="4294967295" type="subTitle"/>
          </p:nvPr>
        </p:nvSpPr>
        <p:spPr>
          <a:xfrm>
            <a:off x="4680725" y="3524450"/>
            <a:ext cx="3672900" cy="75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chemeClr val="dk1"/>
                </a:solidFill>
              </a:rPr>
              <a:t>Place recycle bins around the Tasik so that the visitors have a place to throw their rubbish</a:t>
            </a:r>
            <a:endParaRPr sz="1400">
              <a:solidFill>
                <a:schemeClr val="dk2"/>
              </a:solidFill>
            </a:endParaRPr>
          </a:p>
        </p:txBody>
      </p:sp>
      <p:pic>
        <p:nvPicPr>
          <p:cNvPr id="266" name="Google Shape;266;p34"/>
          <p:cNvPicPr preferRelativeResize="0"/>
          <p:nvPr/>
        </p:nvPicPr>
        <p:blipFill>
          <a:blip r:embed="rId4">
            <a:alphaModFix amt="80000"/>
          </a:blip>
          <a:stretch>
            <a:fillRect/>
          </a:stretch>
        </p:blipFill>
        <p:spPr>
          <a:xfrm rot="-5400000">
            <a:off x="3747145" y="2115450"/>
            <a:ext cx="425926" cy="198050"/>
          </a:xfrm>
          <a:prstGeom prst="rect">
            <a:avLst/>
          </a:prstGeom>
          <a:noFill/>
          <a:ln>
            <a:noFill/>
          </a:ln>
        </p:spPr>
      </p:pic>
      <p:pic>
        <p:nvPicPr>
          <p:cNvPr id="267" name="Google Shape;267;p34"/>
          <p:cNvPicPr preferRelativeResize="0"/>
          <p:nvPr/>
        </p:nvPicPr>
        <p:blipFill>
          <a:blip r:embed="rId4">
            <a:alphaModFix amt="80000"/>
          </a:blip>
          <a:stretch>
            <a:fillRect/>
          </a:stretch>
        </p:blipFill>
        <p:spPr>
          <a:xfrm rot="-5400000">
            <a:off x="7026324" y="2115450"/>
            <a:ext cx="425926" cy="198050"/>
          </a:xfrm>
          <a:prstGeom prst="rect">
            <a:avLst/>
          </a:prstGeom>
          <a:noFill/>
          <a:ln>
            <a:noFill/>
          </a:ln>
        </p:spPr>
      </p:pic>
      <p:pic>
        <p:nvPicPr>
          <p:cNvPr id="268" name="Google Shape;268;p34"/>
          <p:cNvPicPr preferRelativeResize="0"/>
          <p:nvPr/>
        </p:nvPicPr>
        <p:blipFill>
          <a:blip r:embed="rId4">
            <a:alphaModFix amt="80000"/>
          </a:blip>
          <a:stretch>
            <a:fillRect/>
          </a:stretch>
        </p:blipFill>
        <p:spPr>
          <a:xfrm rot="5400000">
            <a:off x="5395070" y="3212450"/>
            <a:ext cx="425926" cy="198050"/>
          </a:xfrm>
          <a:prstGeom prst="rect">
            <a:avLst/>
          </a:prstGeom>
          <a:noFill/>
          <a:ln>
            <a:noFill/>
          </a:ln>
        </p:spPr>
      </p:pic>
      <p:pic>
        <p:nvPicPr>
          <p:cNvPr id="269" name="Google Shape;269;p34"/>
          <p:cNvPicPr preferRelativeResize="0"/>
          <p:nvPr/>
        </p:nvPicPr>
        <p:blipFill>
          <a:blip r:embed="rId4">
            <a:alphaModFix amt="80000"/>
          </a:blip>
          <a:stretch>
            <a:fillRect/>
          </a:stretch>
        </p:blipFill>
        <p:spPr>
          <a:xfrm rot="5400000">
            <a:off x="2086720" y="3190962"/>
            <a:ext cx="425926" cy="19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txBox="1"/>
          <p:nvPr>
            <p:ph idx="2" type="title"/>
          </p:nvPr>
        </p:nvSpPr>
        <p:spPr>
          <a:xfrm>
            <a:off x="3778200" y="1403800"/>
            <a:ext cx="1587600" cy="100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275" name="Google Shape;275;p35"/>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276" name="Google Shape;276;p35"/>
          <p:cNvPicPr preferRelativeResize="0"/>
          <p:nvPr/>
        </p:nvPicPr>
        <p:blipFill rotWithShape="1">
          <a:blip r:embed="rId4">
            <a:alphaModFix/>
          </a:blip>
          <a:srcRect b="21025" l="0" r="8892" t="16970"/>
          <a:stretch/>
        </p:blipFill>
        <p:spPr>
          <a:xfrm rot="10800000">
            <a:off x="833700" y="1225600"/>
            <a:ext cx="2036850" cy="810276"/>
          </a:xfrm>
          <a:prstGeom prst="rect">
            <a:avLst/>
          </a:prstGeom>
          <a:noFill/>
          <a:ln>
            <a:noFill/>
          </a:ln>
        </p:spPr>
      </p:pic>
      <p:pic>
        <p:nvPicPr>
          <p:cNvPr id="277" name="Google Shape;277;p35"/>
          <p:cNvPicPr preferRelativeResize="0"/>
          <p:nvPr/>
        </p:nvPicPr>
        <p:blipFill rotWithShape="1">
          <a:blip r:embed="rId5">
            <a:alphaModFix/>
          </a:blip>
          <a:srcRect b="18300" l="0" r="8892" t="16734"/>
          <a:stretch/>
        </p:blipFill>
        <p:spPr>
          <a:xfrm rot="10800000">
            <a:off x="833700" y="1737957"/>
            <a:ext cx="2036850" cy="846042"/>
          </a:xfrm>
          <a:prstGeom prst="rect">
            <a:avLst/>
          </a:prstGeom>
          <a:noFill/>
          <a:ln>
            <a:noFill/>
          </a:ln>
        </p:spPr>
      </p:pic>
      <p:sp>
        <p:nvSpPr>
          <p:cNvPr id="278" name="Google Shape;278;p35"/>
          <p:cNvSpPr txBox="1"/>
          <p:nvPr>
            <p:ph type="title"/>
          </p:nvPr>
        </p:nvSpPr>
        <p:spPr>
          <a:xfrm>
            <a:off x="2673000" y="2550900"/>
            <a:ext cx="39579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PROJECT’S OBJECTIVES</a:t>
            </a:r>
            <a:endParaRPr/>
          </a:p>
        </p:txBody>
      </p:sp>
      <p:sp>
        <p:nvSpPr>
          <p:cNvPr id="279" name="Google Shape;279;p35"/>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